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Lst>
  <p:notesMasterIdLst>
    <p:notesMasterId r:id="rId31"/>
  </p:notesMasterIdLst>
  <p:handoutMasterIdLst>
    <p:handoutMasterId r:id="rId32"/>
  </p:handoutMasterIdLst>
  <p:sldIdLst>
    <p:sldId id="581" r:id="rId6"/>
    <p:sldId id="582" r:id="rId7"/>
    <p:sldId id="595" r:id="rId8"/>
    <p:sldId id="584" r:id="rId9"/>
    <p:sldId id="585" r:id="rId10"/>
    <p:sldId id="541" r:id="rId11"/>
    <p:sldId id="542" r:id="rId12"/>
    <p:sldId id="544" r:id="rId13"/>
    <p:sldId id="551" r:id="rId14"/>
    <p:sldId id="553" r:id="rId15"/>
    <p:sldId id="556" r:id="rId16"/>
    <p:sldId id="558" r:id="rId17"/>
    <p:sldId id="560" r:id="rId18"/>
    <p:sldId id="563" r:id="rId19"/>
    <p:sldId id="566" r:id="rId20"/>
    <p:sldId id="568" r:id="rId21"/>
    <p:sldId id="570" r:id="rId22"/>
    <p:sldId id="573" r:id="rId23"/>
    <p:sldId id="574" r:id="rId24"/>
    <p:sldId id="575" r:id="rId25"/>
    <p:sldId id="594" r:id="rId26"/>
    <p:sldId id="590" r:id="rId27"/>
    <p:sldId id="591" r:id="rId28"/>
    <p:sldId id="307" r:id="rId29"/>
    <p:sldId id="586" r:id="rId30"/>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itchFamily="34" charset="0"/>
        <a:ea typeface="+mn-ea"/>
        <a:cs typeface="Arial" pitchFamily="34" charset="0"/>
      </a:defRPr>
    </a:lvl1pPr>
    <a:lvl2pPr marL="457200" algn="l" rtl="0" eaLnBrk="0" fontAlgn="base" hangingPunct="0">
      <a:spcBef>
        <a:spcPct val="0"/>
      </a:spcBef>
      <a:spcAft>
        <a:spcPct val="0"/>
      </a:spcAft>
      <a:defRPr kern="1200">
        <a:solidFill>
          <a:schemeClr val="tx1"/>
        </a:solidFill>
        <a:latin typeface="Arial" pitchFamily="34" charset="0"/>
        <a:ea typeface="+mn-ea"/>
        <a:cs typeface="Arial" pitchFamily="34" charset="0"/>
      </a:defRPr>
    </a:lvl2pPr>
    <a:lvl3pPr marL="914400" algn="l" rtl="0" eaLnBrk="0" fontAlgn="base" hangingPunct="0">
      <a:spcBef>
        <a:spcPct val="0"/>
      </a:spcBef>
      <a:spcAft>
        <a:spcPct val="0"/>
      </a:spcAft>
      <a:defRPr kern="1200">
        <a:solidFill>
          <a:schemeClr val="tx1"/>
        </a:solidFill>
        <a:latin typeface="Arial" pitchFamily="34" charset="0"/>
        <a:ea typeface="+mn-ea"/>
        <a:cs typeface="Arial" pitchFamily="34" charset="0"/>
      </a:defRPr>
    </a:lvl3pPr>
    <a:lvl4pPr marL="1371600" algn="l" rtl="0" eaLnBrk="0" fontAlgn="base" hangingPunct="0">
      <a:spcBef>
        <a:spcPct val="0"/>
      </a:spcBef>
      <a:spcAft>
        <a:spcPct val="0"/>
      </a:spcAft>
      <a:defRPr kern="1200">
        <a:solidFill>
          <a:schemeClr val="tx1"/>
        </a:solidFill>
        <a:latin typeface="Arial" pitchFamily="34" charset="0"/>
        <a:ea typeface="+mn-ea"/>
        <a:cs typeface="Arial" pitchFamily="34" charset="0"/>
      </a:defRPr>
    </a:lvl4pPr>
    <a:lvl5pPr marL="1828800" algn="l" rtl="0" eaLnBrk="0" fontAlgn="base" hangingPunct="0">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6473" autoAdjust="0"/>
  </p:normalViewPr>
  <p:slideViewPr>
    <p:cSldViewPr>
      <p:cViewPr varScale="1">
        <p:scale>
          <a:sx n="46" d="100"/>
          <a:sy n="46" d="100"/>
        </p:scale>
        <p:origin x="1224"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4" d="100"/>
        <a:sy n="7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handoutMaster" Target="handoutMasters/handoutMaster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BB740E-CD1F-4416-AF1B-AA49BC1FF2CC}"/>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cs typeface="Arial" charset="0"/>
              </a:defRPr>
            </a:lvl1pPr>
          </a:lstStyle>
          <a:p>
            <a:pPr>
              <a:defRPr/>
            </a:pPr>
            <a:endParaRPr lang="en-US"/>
          </a:p>
        </p:txBody>
      </p:sp>
      <p:sp>
        <p:nvSpPr>
          <p:cNvPr id="3" name="Date Placeholder 2">
            <a:extLst>
              <a:ext uri="{FF2B5EF4-FFF2-40B4-BE49-F238E27FC236}">
                <a16:creationId xmlns:a16="http://schemas.microsoft.com/office/drawing/2014/main" id="{9E1363B7-6B34-49A3-87C9-9FEF161AA653}"/>
              </a:ext>
            </a:extLst>
          </p:cNvPr>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eaLnBrk="1" hangingPunct="1">
              <a:defRPr sz="1200">
                <a:latin typeface="Arial" charset="0"/>
                <a:cs typeface="Arial" charset="0"/>
              </a:defRPr>
            </a:lvl1pPr>
          </a:lstStyle>
          <a:p>
            <a:pPr>
              <a:defRPr/>
            </a:pPr>
            <a:fld id="{0CC7C1F2-6D80-41A1-BF4A-4424960DEFFE}" type="datetimeFigureOut">
              <a:rPr lang="en-US"/>
              <a:pPr>
                <a:defRPr/>
              </a:pPr>
              <a:t>5/19/2021</a:t>
            </a:fld>
            <a:endParaRPr lang="en-US"/>
          </a:p>
        </p:txBody>
      </p:sp>
      <p:sp>
        <p:nvSpPr>
          <p:cNvPr id="4" name="Footer Placeholder 3">
            <a:extLst>
              <a:ext uri="{FF2B5EF4-FFF2-40B4-BE49-F238E27FC236}">
                <a16:creationId xmlns:a16="http://schemas.microsoft.com/office/drawing/2014/main" id="{A9E4A94A-DEC3-4926-9881-701C2D41236F}"/>
              </a:ext>
            </a:extLst>
          </p:cNvPr>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cs typeface="Arial" charset="0"/>
              </a:defRPr>
            </a:lvl1pPr>
          </a:lstStyle>
          <a:p>
            <a:pPr>
              <a:defRPr/>
            </a:pPr>
            <a:endParaRPr lang="en-US"/>
          </a:p>
        </p:txBody>
      </p:sp>
      <p:sp>
        <p:nvSpPr>
          <p:cNvPr id="5" name="Slide Number Placeholder 4">
            <a:extLst>
              <a:ext uri="{FF2B5EF4-FFF2-40B4-BE49-F238E27FC236}">
                <a16:creationId xmlns:a16="http://schemas.microsoft.com/office/drawing/2014/main" id="{11EC81CE-6EE0-4121-905B-9389EA30A1C2}"/>
              </a:ext>
            </a:extLst>
          </p:cNvPr>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fld id="{EDF135C1-4BB4-4AB0-ABDF-F9213BB6396D}" type="slidenum">
              <a:rPr lang="en-US" altLang="en-US"/>
              <a:pPr/>
              <a:t>‹#›</a:t>
            </a:fld>
            <a:endParaRPr lang="en-US" altLang="en-US"/>
          </a:p>
        </p:txBody>
      </p:sp>
    </p:spTree>
    <p:extLst>
      <p:ext uri="{BB962C8B-B14F-4D97-AF65-F5344CB8AC3E}">
        <p14:creationId xmlns:p14="http://schemas.microsoft.com/office/powerpoint/2010/main" val="3031628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C4C22E-FCA1-4385-84F7-026CA3C840C9}"/>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a:extLst>
              <a:ext uri="{FF2B5EF4-FFF2-40B4-BE49-F238E27FC236}">
                <a16:creationId xmlns:a16="http://schemas.microsoft.com/office/drawing/2014/main" id="{655E8853-A899-4C8C-B6E2-745C72EA205C}"/>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8F36C3FB-8C5D-4394-B3BB-D2461DC8F34C}" type="datetimeFigureOut">
              <a:rPr lang="en-US"/>
              <a:pPr>
                <a:defRPr/>
              </a:pPr>
              <a:t>5/19/2021</a:t>
            </a:fld>
            <a:endParaRPr lang="en-US"/>
          </a:p>
        </p:txBody>
      </p:sp>
      <p:sp>
        <p:nvSpPr>
          <p:cNvPr id="4" name="Slide Image Placeholder 3">
            <a:extLst>
              <a:ext uri="{FF2B5EF4-FFF2-40B4-BE49-F238E27FC236}">
                <a16:creationId xmlns:a16="http://schemas.microsoft.com/office/drawing/2014/main" id="{A865A449-B379-4719-8830-81929838E86C}"/>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021E5FCC-7A7D-4604-9D99-B54220092C9A}"/>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DA64A4A9-94AD-4124-8990-4BB7357A0CE7}"/>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a:extLst>
              <a:ext uri="{FF2B5EF4-FFF2-40B4-BE49-F238E27FC236}">
                <a16:creationId xmlns:a16="http://schemas.microsoft.com/office/drawing/2014/main" id="{58773030-561C-4308-961B-9F547C3C7E58}"/>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itchFamily="34" charset="0"/>
              </a:defRPr>
            </a:lvl1pPr>
          </a:lstStyle>
          <a:p>
            <a:fld id="{3A7D15CD-60B2-4644-8669-455E5FDB90C7}" type="slidenum">
              <a:rPr lang="en-US" altLang="en-US"/>
              <a:pPr/>
              <a:t>‹#›</a:t>
            </a:fld>
            <a:endParaRPr lang="en-US" altLang="en-US"/>
          </a:p>
        </p:txBody>
      </p:sp>
    </p:spTree>
    <p:extLst>
      <p:ext uri="{BB962C8B-B14F-4D97-AF65-F5344CB8AC3E}">
        <p14:creationId xmlns:p14="http://schemas.microsoft.com/office/powerpoint/2010/main" val="197575250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Image Placeholder 1"/>
          <p:cNvSpPr>
            <a:spLocks noGrp="1" noRot="1" noChangeAspect="1" noTextEdit="1"/>
          </p:cNvSpPr>
          <p:nvPr>
            <p:ph type="sldImg"/>
          </p:nvPr>
        </p:nvSpPr>
        <p:spPr bwMode="auto">
          <a:noFill/>
          <a:ln>
            <a:solidFill>
              <a:srgbClr val="000000"/>
            </a:solidFill>
            <a:miter lim="800000"/>
            <a:headEnd/>
            <a:tailEnd/>
          </a:ln>
        </p:spPr>
      </p:sp>
      <p:sp>
        <p:nvSpPr>
          <p:cNvPr id="8195" name="Notes Placeholder 2"/>
          <p:cNvSpPr>
            <a:spLocks noGrp="1"/>
          </p:cNvSpPr>
          <p:nvPr>
            <p:ph type="body" idx="1"/>
          </p:nvPr>
        </p:nvSpPr>
        <p:spPr bwMode="auto">
          <a:noFill/>
        </p:spPr>
        <p:txBody>
          <a:bodyPr wrap="square" numCol="1" anchor="t" anchorCtr="0" compatLnSpc="1">
            <a:prstTxWarp prst="textNoShape">
              <a:avLst/>
            </a:prstTxWarp>
          </a:bodyPr>
          <a:lstStyle/>
          <a:p>
            <a:r>
              <a:rPr lang="fa-IR" altLang="en-US"/>
              <a:t>       </a:t>
            </a:r>
            <a:endParaRPr lang="en-US" altLang="en-US"/>
          </a:p>
        </p:txBody>
      </p:sp>
      <p:sp>
        <p:nvSpPr>
          <p:cNvPr id="8196" name="Slide Number Placeholder 3"/>
          <p:cNvSpPr>
            <a:spLocks noGrp="1"/>
          </p:cNvSpPr>
          <p:nvPr>
            <p:ph type="sldNum" sz="quarter" idx="5"/>
          </p:nvPr>
        </p:nvSpPr>
        <p:spPr bwMode="auto">
          <a:noFill/>
          <a:ln>
            <a:miter lim="800000"/>
            <a:headEnd/>
            <a:tailEnd/>
          </a:ln>
        </p:spPr>
        <p:txBody>
          <a:bodyPr/>
          <a:lstStyle/>
          <a:p>
            <a:fld id="{7B986FE0-FFEC-404E-B606-B4C4F5364A39}" type="slidenum">
              <a:rPr lang="en-US" altLang="en-US"/>
              <a:pPr/>
              <a:t>4</a:t>
            </a:fld>
            <a:endParaRPr lang="en-US" altLang="en-US"/>
          </a:p>
        </p:txBody>
      </p:sp>
    </p:spTree>
    <p:extLst>
      <p:ext uri="{BB962C8B-B14F-4D97-AF65-F5344CB8AC3E}">
        <p14:creationId xmlns:p14="http://schemas.microsoft.com/office/powerpoint/2010/main" val="2273534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502467D7-FB7C-4FEA-AAFF-263198F23889}"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C8FC6FDB-C150-497C-A629-9A88A71CB43F}" type="slidenum">
              <a:rPr lang="en-US" altLang="en-US"/>
              <a:pPr/>
              <a:t>‹#›</a:t>
            </a:fld>
            <a:endParaRPr lang="en-US" altLang="en-US"/>
          </a:p>
        </p:txBody>
      </p:sp>
    </p:spTree>
  </p:cSld>
  <p:clrMapOvr>
    <a:masterClrMapping/>
  </p:clrMapOvr>
  <p:transition advTm="5426"/>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88437C5A-BC33-4EE8-9606-0C5668001DD7}"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B25F164A-6DDF-40C7-BC4E-2D436049D71C}" type="slidenum">
              <a:rPr lang="en-US" altLang="en-US"/>
              <a:pPr/>
              <a:t>‹#›</a:t>
            </a:fld>
            <a:endParaRPr lang="en-US" altLang="en-US"/>
          </a:p>
        </p:txBody>
      </p:sp>
    </p:spTree>
  </p:cSld>
  <p:clrMapOvr>
    <a:masterClrMapping/>
  </p:clrMapOvr>
  <p:transition advTm="5426"/>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9C4E44CE-2E7E-4523-8BE4-2B2031312323}"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CCE90BB2-A7AB-415C-BA33-4CBCDB39BB4E}" type="slidenum">
              <a:rPr lang="en-US" altLang="en-US"/>
              <a:pPr/>
              <a:t>‹#›</a:t>
            </a:fld>
            <a:endParaRPr lang="en-US" altLang="en-US"/>
          </a:p>
        </p:txBody>
      </p:sp>
    </p:spTree>
  </p:cSld>
  <p:clrMapOvr>
    <a:masterClrMapping/>
  </p:clrMapOvr>
  <p:transition advTm="5426"/>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30CA4E7C-F863-431B-968E-454E37101A47}"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CBC75C12-3E0D-4027-8F27-A5F212CCBB27}" type="slidenum">
              <a:rPr lang="en-US" altLang="en-US"/>
              <a:pPr/>
              <a:t>‹#›</a:t>
            </a:fld>
            <a:endParaRPr lang="en-US" altLang="en-US"/>
          </a:p>
        </p:txBody>
      </p:sp>
    </p:spTree>
  </p:cSld>
  <p:clrMapOvr>
    <a:masterClrMapping/>
  </p:clrMapOvr>
  <p:transition advTm="5426"/>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B8F0E76B-11A9-4368-8E8B-8D47EC84CE24}"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D40F2DA2-18E3-444F-99B7-D0D13D977F13}" type="slidenum">
              <a:rPr lang="en-US" altLang="en-US"/>
              <a:pPr/>
              <a:t>‹#›</a:t>
            </a:fld>
            <a:endParaRPr lang="en-US" altLang="en-US"/>
          </a:p>
        </p:txBody>
      </p:sp>
    </p:spTree>
  </p:cSld>
  <p:clrMapOvr>
    <a:masterClrMapping/>
  </p:clrMapOvr>
  <p:transition advTm="5426"/>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EA954C3E-4756-4B4D-AE49-254DB038E4AE}" type="datetimeFigureOut">
              <a:rPr lang="en-US"/>
              <a:pPr>
                <a:defRPr/>
              </a:pPr>
              <a:t>5/19/2021</a:t>
            </a:fld>
            <a:endParaRPr lang="en-US"/>
          </a:p>
        </p:txBody>
      </p:sp>
      <p:sp>
        <p:nvSpPr>
          <p:cNvPr id="6"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D4E58B99-ED83-436D-B8A2-354D8B9EEEB5}" type="slidenum">
              <a:rPr lang="en-US" altLang="en-US"/>
              <a:pPr/>
              <a:t>‹#›</a:t>
            </a:fld>
            <a:endParaRPr lang="en-US" altLang="en-US"/>
          </a:p>
        </p:txBody>
      </p:sp>
    </p:spTree>
  </p:cSld>
  <p:clrMapOvr>
    <a:masterClrMapping/>
  </p:clrMapOvr>
  <p:transition advTm="5426"/>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6BF8BFB5-1C13-4263-AB6A-B241579C5D29}" type="datetimeFigureOut">
              <a:rPr lang="en-US"/>
              <a:pPr>
                <a:defRPr/>
              </a:pPr>
              <a:t>5/19/2021</a:t>
            </a:fld>
            <a:endParaRPr lang="en-US"/>
          </a:p>
        </p:txBody>
      </p:sp>
      <p:sp>
        <p:nvSpPr>
          <p:cNvPr id="8"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0D1C91CA-EBE2-4304-8B93-E2B8CA1BEFC2}" type="slidenum">
              <a:rPr lang="en-US" altLang="en-US"/>
              <a:pPr/>
              <a:t>‹#›</a:t>
            </a:fld>
            <a:endParaRPr lang="en-US" altLang="en-US"/>
          </a:p>
        </p:txBody>
      </p:sp>
    </p:spTree>
  </p:cSld>
  <p:clrMapOvr>
    <a:masterClrMapping/>
  </p:clrMapOvr>
  <p:transition advTm="5426"/>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C5A967BC-36FE-42D6-B4D9-ED8B124C6C74}" type="datetimeFigureOut">
              <a:rPr lang="en-US"/>
              <a:pPr>
                <a:defRPr/>
              </a:pPr>
              <a:t>5/19/2021</a:t>
            </a:fld>
            <a:endParaRPr lang="en-US"/>
          </a:p>
        </p:txBody>
      </p:sp>
      <p:sp>
        <p:nvSpPr>
          <p:cNvPr id="4"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A53D520F-7FC3-49D1-8306-2F047CF3ECB6}" type="slidenum">
              <a:rPr lang="en-US" altLang="en-US"/>
              <a:pPr/>
              <a:t>‹#›</a:t>
            </a:fld>
            <a:endParaRPr lang="en-US" altLang="en-US"/>
          </a:p>
        </p:txBody>
      </p:sp>
    </p:spTree>
  </p:cSld>
  <p:clrMapOvr>
    <a:masterClrMapping/>
  </p:clrMapOvr>
  <p:transition advTm="5426"/>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64FD18F4-26E4-4D3D-BB4A-856F0CF993AE}" type="datetimeFigureOut">
              <a:rPr lang="en-US"/>
              <a:pPr>
                <a:defRPr/>
              </a:pPr>
              <a:t>5/19/2021</a:t>
            </a:fld>
            <a:endParaRPr lang="en-US"/>
          </a:p>
        </p:txBody>
      </p:sp>
      <p:sp>
        <p:nvSpPr>
          <p:cNvPr id="3"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8BCFCEF7-88C5-4D72-828F-BFC3B9385BB0}" type="slidenum">
              <a:rPr lang="en-US" altLang="en-US"/>
              <a:pPr/>
              <a:t>‹#›</a:t>
            </a:fld>
            <a:endParaRPr lang="en-US" altLang="en-US"/>
          </a:p>
        </p:txBody>
      </p:sp>
    </p:spTree>
  </p:cSld>
  <p:clrMapOvr>
    <a:masterClrMapping/>
  </p:clrMapOvr>
  <p:transition advTm="5426"/>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5748324D-BCA8-4DF4-ADA6-F6926F270A8D}" type="datetimeFigureOut">
              <a:rPr lang="en-US"/>
              <a:pPr>
                <a:defRPr/>
              </a:pPr>
              <a:t>5/19/2021</a:t>
            </a:fld>
            <a:endParaRPr lang="en-US"/>
          </a:p>
        </p:txBody>
      </p:sp>
      <p:sp>
        <p:nvSpPr>
          <p:cNvPr id="6"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7F0C4D22-C532-4AA5-9797-29EB1883DB8E}" type="slidenum">
              <a:rPr lang="en-US" altLang="en-US"/>
              <a:pPr/>
              <a:t>‹#›</a:t>
            </a:fld>
            <a:endParaRPr lang="en-US" altLang="en-US"/>
          </a:p>
        </p:txBody>
      </p:sp>
    </p:spTree>
  </p:cSld>
  <p:clrMapOvr>
    <a:masterClrMapping/>
  </p:clrMapOvr>
  <p:transition advTm="5426"/>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D595E714-65D1-4100-A5E1-18DABE6CC213}"/>
              </a:ext>
            </a:extLst>
          </p:cNvPr>
          <p:cNvSpPr>
            <a:spLocks noGrp="1"/>
          </p:cNvSpPr>
          <p:nvPr>
            <p:ph type="dt" sz="half" idx="10"/>
          </p:nvPr>
        </p:nvSpPr>
        <p:spPr/>
        <p:txBody>
          <a:bodyPr/>
          <a:lstStyle>
            <a:lvl1pPr>
              <a:defRPr/>
            </a:lvl1pPr>
          </a:lstStyle>
          <a:p>
            <a:pPr>
              <a:defRPr/>
            </a:pPr>
            <a:fld id="{093C64B2-73A5-4DCE-8835-CDFA2C3B8DBD}" type="datetimeFigureOut">
              <a:rPr lang="en-US"/>
              <a:pPr>
                <a:defRPr/>
              </a:pPr>
              <a:t>5/19/2021</a:t>
            </a:fld>
            <a:endParaRPr lang="en-US"/>
          </a:p>
        </p:txBody>
      </p:sp>
      <p:sp>
        <p:nvSpPr>
          <p:cNvPr id="6" name="Footer Placeholder 4">
            <a:extLst>
              <a:ext uri="{FF2B5EF4-FFF2-40B4-BE49-F238E27FC236}">
                <a16:creationId xmlns:a16="http://schemas.microsoft.com/office/drawing/2014/main" id="{DFC0BAC0-67B3-444A-99BF-791580CFE26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BE26947F-3EA1-4B20-81E2-B6EF0DD9670B}"/>
              </a:ext>
            </a:extLst>
          </p:cNvPr>
          <p:cNvSpPr>
            <a:spLocks noGrp="1"/>
          </p:cNvSpPr>
          <p:nvPr>
            <p:ph type="sldNum" sz="quarter" idx="12"/>
          </p:nvPr>
        </p:nvSpPr>
        <p:spPr/>
        <p:txBody>
          <a:bodyPr/>
          <a:lstStyle>
            <a:lvl1pPr>
              <a:defRPr/>
            </a:lvl1pPr>
          </a:lstStyle>
          <a:p>
            <a:fld id="{00CFF9E7-8732-4301-B5CF-CD290CEA20EE}" type="slidenum">
              <a:rPr lang="en-US" altLang="en-US"/>
              <a:pPr/>
              <a:t>‹#›</a:t>
            </a:fld>
            <a:endParaRPr lang="en-US" altLang="en-US"/>
          </a:p>
        </p:txBody>
      </p:sp>
    </p:spTree>
  </p:cSld>
  <p:clrMapOvr>
    <a:masterClrMapping/>
  </p:clrMapOvr>
  <p:transition advTm="5426"/>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595E714-65D1-4100-A5E1-18DABE6CC213}"/>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pitchFamily="34" charset="0"/>
                <a:cs typeface="Arial" pitchFamily="34" charset="0"/>
              </a:defRPr>
            </a:lvl1pPr>
          </a:lstStyle>
          <a:p>
            <a:pPr>
              <a:defRPr/>
            </a:pPr>
            <a:fld id="{3EC8ECB7-AEFB-46C5-819C-4FD09627DED3}" type="datetimeFigureOut">
              <a:rPr lang="en-US"/>
              <a:pPr>
                <a:defRPr/>
              </a:pPr>
              <a:t>5/19/2021</a:t>
            </a:fld>
            <a:endParaRPr lang="en-US"/>
          </a:p>
        </p:txBody>
      </p:sp>
      <p:sp>
        <p:nvSpPr>
          <p:cNvPr id="5" name="Footer Placeholder 4">
            <a:extLst>
              <a:ext uri="{FF2B5EF4-FFF2-40B4-BE49-F238E27FC236}">
                <a16:creationId xmlns:a16="http://schemas.microsoft.com/office/drawing/2014/main" id="{DFC0BAC0-67B3-444A-99BF-791580CFE26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pitchFamily="34" charset="0"/>
                <a:cs typeface="Arial" pitchFamily="34" charset="0"/>
              </a:defRPr>
            </a:lvl1pPr>
          </a:lstStyle>
          <a:p>
            <a:pPr>
              <a:defRPr/>
            </a:pPr>
            <a:endParaRPr lang="en-US"/>
          </a:p>
        </p:txBody>
      </p:sp>
      <p:sp>
        <p:nvSpPr>
          <p:cNvPr id="6" name="Slide Number Placeholder 5">
            <a:extLst>
              <a:ext uri="{FF2B5EF4-FFF2-40B4-BE49-F238E27FC236}">
                <a16:creationId xmlns:a16="http://schemas.microsoft.com/office/drawing/2014/main" id="{BE26947F-3EA1-4B20-81E2-B6EF0DD9670B}"/>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1FB0D7E-A698-4EF7-9098-4A4222F5548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advTm="5426"/>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pn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png"/><Relationship Id="rId4" Type="http://schemas.openxmlformats.org/officeDocument/2006/relationships/image" Target="../media/image2.jpe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jp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jp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198438" y="523300"/>
            <a:ext cx="8424862" cy="5078313"/>
          </a:xfrm>
          <a:prstGeom prst="rect">
            <a:avLst/>
          </a:prstGeom>
          <a:noFill/>
          <a:ln w="9525">
            <a:noFill/>
            <a:miter lim="800000"/>
            <a:headEnd/>
            <a:tailEnd/>
          </a:ln>
        </p:spPr>
        <p:txBody>
          <a:bodyPr>
            <a:spAutoFit/>
          </a:bodyPr>
          <a:lstStyle/>
          <a:p>
            <a:pPr algn="ctr" rtl="1" eaLnBrk="1" hangingPunct="1"/>
            <a:endParaRPr lang="fa-IR" altLang="en-US" sz="4000" b="1" dirty="0">
              <a:cs typeface="B Yagut" pitchFamily="2" charset="-78"/>
            </a:endParaRPr>
          </a:p>
          <a:p>
            <a:pPr algn="ctr" rtl="1" eaLnBrk="1" hangingPunct="1"/>
            <a:r>
              <a:rPr lang="fa-IR" altLang="en-US" sz="4000" b="1" dirty="0">
                <a:cs typeface="B Yagut" pitchFamily="2" charset="-78"/>
              </a:rPr>
              <a:t>عوامل بیماری زای زنده،اصول گندزدایی واستریلیزاسیون </a:t>
            </a:r>
            <a:endParaRPr lang="en-US" altLang="en-US" sz="4000" b="1" dirty="0">
              <a:cs typeface="B Yagut" pitchFamily="2" charset="-78"/>
            </a:endParaRPr>
          </a:p>
          <a:p>
            <a:pPr algn="ctr" rtl="1" eaLnBrk="1" hangingPunct="1"/>
            <a:endParaRPr lang="en-US" altLang="en-US" sz="4800" b="1" dirty="0">
              <a:cs typeface="B Yagut" pitchFamily="2" charset="-78"/>
            </a:endParaRPr>
          </a:p>
          <a:p>
            <a:pPr algn="ctr" rtl="1" eaLnBrk="1" hangingPunct="1"/>
            <a:r>
              <a:rPr lang="fa-IR" altLang="en-US" sz="3600" b="1" dirty="0">
                <a:cs typeface="B Yagut" pitchFamily="2" charset="-78"/>
              </a:rPr>
              <a:t>فصل دوم-فصل ششم</a:t>
            </a:r>
          </a:p>
          <a:p>
            <a:pPr algn="ctr" rtl="1" eaLnBrk="1" hangingPunct="1"/>
            <a:endParaRPr lang="en-US" altLang="en-US" sz="1600" b="1" dirty="0">
              <a:cs typeface="B Yagut" pitchFamily="2" charset="-78"/>
            </a:endParaRPr>
          </a:p>
          <a:p>
            <a:pPr marL="0" indent="0" algn="ctr" rtl="1">
              <a:spcAft>
                <a:spcPts val="1200"/>
              </a:spcAft>
              <a:buNone/>
            </a:pPr>
            <a:r>
              <a:rPr lang="fa-IR" sz="2800" b="1" dirty="0">
                <a:cs typeface="B Yagut" panose="00000400000000000000" pitchFamily="2" charset="-78"/>
              </a:rPr>
              <a:t>مروری بربیماری های شایع ناشی از میکروارگانیسم ها</a:t>
            </a:r>
          </a:p>
          <a:p>
            <a:pPr marL="0" indent="0" algn="ctr" rtl="1">
              <a:spcAft>
                <a:spcPts val="1200"/>
              </a:spcAft>
              <a:buNone/>
            </a:pPr>
            <a:r>
              <a:rPr lang="fa-IR" sz="2800" b="1" dirty="0">
                <a:cs typeface="B Yagut" panose="00000400000000000000" pitchFamily="2" charset="-78"/>
              </a:rPr>
              <a:t>و پیشگیری از آن براساس برنامه های سلامت جاری </a:t>
            </a:r>
            <a:endParaRPr lang="en-US" sz="2800" b="1" dirty="0">
              <a:cs typeface="B Yagut" panose="00000400000000000000" pitchFamily="2" charset="-78"/>
            </a:endParaRPr>
          </a:p>
          <a:p>
            <a:pPr algn="ctr" rtl="1" eaLnBrk="1" hangingPunct="1">
              <a:spcAft>
                <a:spcPts val="1200"/>
              </a:spcAft>
            </a:pPr>
            <a:r>
              <a:rPr lang="en-US" altLang="en-US" sz="2800" b="1" dirty="0">
                <a:cs typeface="B Yagut" pitchFamily="2" charset="-78"/>
              </a:rPr>
              <a:t>)</a:t>
            </a:r>
            <a:r>
              <a:rPr lang="fa-IR" altLang="en-US" sz="2800" b="1" dirty="0">
                <a:cs typeface="B Yagut" pitchFamily="2" charset="-78"/>
              </a:rPr>
              <a:t>بخش چهارم )</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57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a:extLst>
              <a:ext uri="{FF2B5EF4-FFF2-40B4-BE49-F238E27FC236}">
                <a16:creationId xmlns:a16="http://schemas.microsoft.com/office/drawing/2014/main" id="{3551E9BB-BCCF-46AE-94D4-369684AD29DC}"/>
              </a:ext>
            </a:extLst>
          </p:cNvPr>
          <p:cNvSpPr>
            <a:spLocks noGrp="1"/>
          </p:cNvSpPr>
          <p:nvPr>
            <p:ph idx="1"/>
          </p:nvPr>
        </p:nvSpPr>
        <p:spPr>
          <a:xfrm>
            <a:off x="693429" y="1268760"/>
            <a:ext cx="8229600" cy="4896544"/>
          </a:xfrm>
        </p:spPr>
        <p:txBody>
          <a:bodyPr/>
          <a:lstStyle/>
          <a:p>
            <a:pPr marL="0" indent="0" algn="r" rtl="1">
              <a:lnSpc>
                <a:spcPct val="150000"/>
              </a:lnSpc>
              <a:buFont typeface="Arial" pitchFamily="34" charset="0"/>
              <a:buNone/>
              <a:defRPr/>
            </a:pPr>
            <a:r>
              <a:rPr lang="fa-IR" altLang="en-US" sz="3000" b="1" dirty="0">
                <a:solidFill>
                  <a:srgbClr val="000000"/>
                </a:solidFill>
                <a:latin typeface="BZar"/>
                <a:cs typeface="B Yagut" panose="00000400000000000000" pitchFamily="2" charset="-78"/>
              </a:rPr>
              <a:t>پيشگيري:</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پيشگيري در تماس جنسي </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پيشگيري در اعتياد تزريقي </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پيشگيري</a:t>
            </a:r>
            <a:r>
              <a:rPr lang="fa-IR" altLang="en-US" sz="2500" dirty="0">
                <a:solidFill>
                  <a:srgbClr val="000000"/>
                </a:solidFill>
                <a:latin typeface="BZarBold"/>
              </a:rPr>
              <a:t> </a:t>
            </a:r>
            <a:r>
              <a:rPr lang="fa-IR" altLang="en-US" sz="2500" dirty="0">
                <a:solidFill>
                  <a:srgbClr val="000000"/>
                </a:solidFill>
                <a:latin typeface="BZar"/>
                <a:cs typeface="B Yagut" panose="00000400000000000000" pitchFamily="2" charset="-78"/>
              </a:rPr>
              <a:t>در انتقـال خـون و فرآورده هاي خوني و پيوند اعضا:</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پيشگيري در سرايت از طريق مادر به فرزند</a:t>
            </a:r>
            <a:endParaRPr lang="fa-IR" altLang="en-US" sz="2500" b="1" dirty="0">
              <a:solidFill>
                <a:srgbClr val="000000"/>
              </a:solidFill>
              <a:latin typeface="BZar"/>
              <a:cs typeface="B Yagut" panose="00000400000000000000" pitchFamily="2" charset="-78"/>
            </a:endParaRPr>
          </a:p>
          <a:p>
            <a:pPr marL="0" indent="0" algn="r" rtl="1">
              <a:lnSpc>
                <a:spcPct val="150000"/>
              </a:lnSpc>
              <a:buFont typeface="Arial" pitchFamily="34" charset="0"/>
              <a:buNone/>
              <a:defRPr/>
            </a:pPr>
            <a:endParaRPr lang="fa-IR" altLang="en-US" sz="2500" b="1" dirty="0">
              <a:solidFill>
                <a:srgbClr val="000000"/>
              </a:solidFill>
              <a:latin typeface="BZar"/>
              <a:cs typeface="B Yagut" panose="00000400000000000000" pitchFamily="2" charset="-78"/>
            </a:endParaRPr>
          </a:p>
          <a:p>
            <a:pPr marL="0" indent="0" algn="r" rtl="1">
              <a:lnSpc>
                <a:spcPct val="150000"/>
              </a:lnSpc>
              <a:buFont typeface="Arial" pitchFamily="34" charset="0"/>
              <a:buNone/>
              <a:defRPr/>
            </a:pPr>
            <a:r>
              <a:rPr lang="fa-IR" altLang="en-US" sz="2500" b="1" dirty="0">
                <a:solidFill>
                  <a:srgbClr val="000000"/>
                </a:solidFill>
                <a:latin typeface="BZar"/>
                <a:cs typeface="B Yagut" panose="00000400000000000000" pitchFamily="2" charset="-78"/>
              </a:rPr>
              <a:t> </a:t>
            </a:r>
          </a:p>
          <a:p>
            <a:pPr algn="r" rtl="1">
              <a:lnSpc>
                <a:spcPct val="150000"/>
              </a:lnSpc>
              <a:buFont typeface="Wingdings" panose="05000000000000000000" pitchFamily="2" charset="2"/>
              <a:buChar char="q"/>
              <a:defRPr/>
            </a:pPr>
            <a:endParaRPr lang="fa-IR" altLang="en-US" sz="2500" dirty="0">
              <a:solidFill>
                <a:srgbClr val="000000"/>
              </a:solidFill>
              <a:latin typeface="BZar"/>
              <a:cs typeface="B Yagut" panose="00000400000000000000" pitchFamily="2" charset="-78"/>
            </a:endParaRPr>
          </a:p>
          <a:p>
            <a:pPr marL="0" indent="0" algn="r" rtl="1">
              <a:lnSpc>
                <a:spcPct val="150000"/>
              </a:lnSpc>
              <a:buFont typeface="Arial" pitchFamily="34" charset="0"/>
              <a:buNone/>
              <a:defRPr/>
            </a:pPr>
            <a:r>
              <a:rPr lang="fa-IR" altLang="en-US" sz="2500" dirty="0"/>
              <a:t/>
            </a:r>
            <a:br>
              <a:rPr lang="fa-IR" altLang="en-US" sz="2500" dirty="0"/>
            </a:br>
            <a:r>
              <a:rPr lang="fa-IR" altLang="en-US" sz="2500" dirty="0"/>
              <a:t/>
            </a:r>
            <a:br>
              <a:rPr lang="fa-IR" altLang="en-US" sz="2500" dirty="0"/>
            </a:br>
            <a:endParaRPr lang="en-US" altLang="en-US" sz="2500"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8470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6F6D9805-9C63-4C20-9563-3F397287F12D}"/>
              </a:ext>
            </a:extLst>
          </p:cNvPr>
          <p:cNvSpPr>
            <a:spLocks noGrp="1"/>
          </p:cNvSpPr>
          <p:nvPr>
            <p:ph idx="1"/>
          </p:nvPr>
        </p:nvSpPr>
        <p:spPr>
          <a:xfrm>
            <a:off x="539552" y="441247"/>
            <a:ext cx="8229600" cy="4525963"/>
          </a:xfrm>
        </p:spPr>
        <p:txBody>
          <a:bodyPr/>
          <a:lstStyle/>
          <a:p>
            <a:pPr algn="ctr" rtl="1">
              <a:lnSpc>
                <a:spcPct val="150000"/>
              </a:lnSpc>
              <a:buFont typeface="Wingdings" panose="05000000000000000000" pitchFamily="2" charset="2"/>
              <a:buChar char="q"/>
              <a:defRPr/>
            </a:pPr>
            <a:r>
              <a:rPr lang="fa-IR" altLang="en-US" b="1" dirty="0">
                <a:solidFill>
                  <a:srgbClr val="000000"/>
                </a:solidFill>
                <a:latin typeface="BZar"/>
                <a:cs typeface="B Yagut" panose="00000400000000000000" pitchFamily="2" charset="-78"/>
              </a:rPr>
              <a:t>جذام</a:t>
            </a:r>
          </a:p>
          <a:p>
            <a:pPr marL="0" indent="0" algn="r" rtl="1">
              <a:lnSpc>
                <a:spcPct val="150000"/>
              </a:lnSpc>
              <a:buFont typeface="Arial" pitchFamily="34" charset="0"/>
              <a:buNone/>
              <a:defRPr/>
            </a:pPr>
            <a:r>
              <a:rPr lang="fa-IR" altLang="en-US" sz="2500" dirty="0">
                <a:solidFill>
                  <a:srgbClr val="000000"/>
                </a:solidFill>
                <a:latin typeface="BZar"/>
                <a:cs typeface="B Yagut" panose="00000400000000000000" pitchFamily="2" charset="-78"/>
              </a:rPr>
              <a:t>جذام يك بيماري مزمن عفوني است . عمدتاً پوست، اعصاب محيطي و مخاط دستگاه تنفسي فوقاني و نيز چشمها راگرفتار مي سازد.</a:t>
            </a:r>
          </a:p>
          <a:p>
            <a:pPr marL="0" indent="0" algn="r" rtl="1">
              <a:lnSpc>
                <a:spcPct val="150000"/>
              </a:lnSpc>
              <a:buFont typeface="Arial" pitchFamily="34" charset="0"/>
              <a:buNone/>
              <a:defRPr/>
            </a:pPr>
            <a:r>
              <a:rPr lang="fa-IR" altLang="en-US" sz="2500" b="1" dirty="0">
                <a:solidFill>
                  <a:srgbClr val="000000"/>
                </a:solidFill>
                <a:latin typeface="BZar"/>
                <a:cs typeface="B Yagut" panose="00000400000000000000" pitchFamily="2" charset="-78"/>
              </a:rPr>
              <a:t>عامل بیماری </a:t>
            </a:r>
            <a:r>
              <a:rPr lang="fa-IR" altLang="en-US" sz="2500" dirty="0">
                <a:solidFill>
                  <a:srgbClr val="000000"/>
                </a:solidFill>
                <a:latin typeface="BZar"/>
                <a:cs typeface="B Yagut" panose="00000400000000000000" pitchFamily="2" charset="-78"/>
              </a:rPr>
              <a:t>:باسيلي به نام (مايكو باكتريوم لپرا) است.</a:t>
            </a:r>
          </a:p>
          <a:p>
            <a:pPr marL="0" indent="0" algn="r" rtl="1">
              <a:lnSpc>
                <a:spcPct val="150000"/>
              </a:lnSpc>
              <a:buFont typeface="Arial" pitchFamily="34" charset="0"/>
              <a:buNone/>
              <a:defRPr/>
            </a:pPr>
            <a:r>
              <a:rPr lang="fa-IR" altLang="en-US" sz="2500" b="1" dirty="0">
                <a:solidFill>
                  <a:srgbClr val="000000"/>
                </a:solidFill>
                <a:latin typeface="BZar"/>
                <a:cs typeface="B Yagut" panose="00000400000000000000" pitchFamily="2" charset="-78"/>
              </a:rPr>
              <a:t>پيشگيري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تشخيص زودرس بيماري.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درمان منظم و تاكيد بر ادامه و تكميل دوره درماني.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آموزش عمومي در مورد نشانه هاي پوستي و عصبي بيماري</a:t>
            </a:r>
          </a:p>
        </p:txBody>
      </p:sp>
      <p:pic>
        <p:nvPicPr>
          <p:cNvPr id="35843" name="Picture 1"/>
          <p:cNvPicPr>
            <a:picLocks noChangeAspect="1"/>
          </p:cNvPicPr>
          <p:nvPr/>
        </p:nvPicPr>
        <p:blipFill>
          <a:blip r:embed="rId4" cstate="print"/>
          <a:srcRect/>
          <a:stretch>
            <a:fillRect/>
          </a:stretch>
        </p:blipFill>
        <p:spPr bwMode="auto">
          <a:xfrm>
            <a:off x="251520" y="3068960"/>
            <a:ext cx="2752725" cy="1657350"/>
          </a:xfrm>
          <a:prstGeom prst="rect">
            <a:avLst/>
          </a:prstGeom>
          <a:noFill/>
          <a:ln w="9525">
            <a:noFill/>
            <a:miter lim="800000"/>
            <a:headEnd/>
            <a:tailEnd/>
          </a:ln>
        </p:spPr>
      </p:pic>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0444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Content Placeholder 2">
            <a:extLst>
              <a:ext uri="{FF2B5EF4-FFF2-40B4-BE49-F238E27FC236}">
                <a16:creationId xmlns:a16="http://schemas.microsoft.com/office/drawing/2014/main" id="{1AC0F673-9586-4345-96FC-9D015ACFB785}"/>
              </a:ext>
            </a:extLst>
          </p:cNvPr>
          <p:cNvSpPr>
            <a:spLocks noGrp="1"/>
          </p:cNvSpPr>
          <p:nvPr>
            <p:ph idx="1"/>
          </p:nvPr>
        </p:nvSpPr>
        <p:spPr>
          <a:xfrm>
            <a:off x="611560" y="492223"/>
            <a:ext cx="8229600" cy="5545138"/>
          </a:xfrm>
        </p:spPr>
        <p:txBody>
          <a:bodyPr/>
          <a:lstStyle/>
          <a:p>
            <a:pPr marL="0" indent="0" algn="r" rtl="1">
              <a:lnSpc>
                <a:spcPct val="150000"/>
              </a:lnSpc>
              <a:buFont typeface="Arial" pitchFamily="34" charset="0"/>
              <a:buNone/>
              <a:defRPr/>
            </a:pPr>
            <a:r>
              <a:rPr lang="fa-IR" altLang="en-US" sz="2500" b="1" dirty="0">
                <a:solidFill>
                  <a:srgbClr val="000000"/>
                </a:solidFill>
                <a:latin typeface="BZar"/>
                <a:cs typeface="B Yagut" panose="00000400000000000000" pitchFamily="2" charset="-78"/>
              </a:rPr>
              <a:t>پيشگيري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آموزش در زمينه مراقبت از اعضاي دچار اختلال حس و آسيب عصبي براي پيشگيري از معلوليت.</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آموزش در زمينه مراقبت از زخمها و دفورميتي ها براي پيشگيري از پيشرفت معلوليت.</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معاينه ساليانه اطرافيان و موارد تماس بيماران از جمله خانواده و افرادي كه زير يك سقف زندگي مي كنند </a:t>
            </a:r>
            <a:br>
              <a:rPr lang="fa-IR" altLang="en-US" sz="2500" dirty="0">
                <a:solidFill>
                  <a:srgbClr val="000000"/>
                </a:solidFill>
                <a:latin typeface="BZar"/>
                <a:cs typeface="B Yagut" panose="00000400000000000000" pitchFamily="2" charset="-78"/>
              </a:rPr>
            </a:br>
            <a:endParaRPr lang="en-US" altLang="en-US" sz="2500" dirty="0">
              <a:solidFill>
                <a:srgbClr val="000000"/>
              </a:solidFill>
              <a:latin typeface="BZar"/>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796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Content Placeholder 2"/>
          <p:cNvSpPr>
            <a:spLocks noGrp="1"/>
          </p:cNvSpPr>
          <p:nvPr>
            <p:ph idx="1"/>
          </p:nvPr>
        </p:nvSpPr>
        <p:spPr>
          <a:xfrm>
            <a:off x="698500" y="476672"/>
            <a:ext cx="8229600" cy="5805920"/>
          </a:xfrm>
        </p:spPr>
        <p:txBody>
          <a:bodyPr/>
          <a:lstStyle/>
          <a:p>
            <a:pPr algn="ctr" rtl="1">
              <a:lnSpc>
                <a:spcPct val="150000"/>
              </a:lnSpc>
              <a:buFont typeface="Wingdings" panose="05000000000000000000" pitchFamily="2" charset="2"/>
              <a:buChar char="q"/>
            </a:pPr>
            <a:r>
              <a:rPr lang="fa-IR" altLang="en-US" b="1" dirty="0">
                <a:solidFill>
                  <a:srgbClr val="000000"/>
                </a:solidFill>
                <a:latin typeface="BZar"/>
                <a:cs typeface="B Yagut" pitchFamily="2" charset="-78"/>
              </a:rPr>
              <a:t>سل</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بيماري عفونی  80%بافت ریه را درگیر می کند.                             </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  </a:t>
            </a:r>
            <a:r>
              <a:rPr lang="fa-IR" altLang="en-US" sz="2500" b="1" dirty="0">
                <a:solidFill>
                  <a:srgbClr val="000000"/>
                </a:solidFill>
                <a:latin typeface="BZar"/>
                <a:cs typeface="B Yagut" pitchFamily="2" charset="-78"/>
              </a:rPr>
              <a:t>عامل: </a:t>
            </a:r>
            <a:r>
              <a:rPr lang="fa-IR" altLang="en-US" sz="2500" dirty="0">
                <a:solidFill>
                  <a:srgbClr val="000000"/>
                </a:solidFill>
                <a:latin typeface="BZar"/>
                <a:cs typeface="B Yagut" pitchFamily="2" charset="-78"/>
              </a:rPr>
              <a:t>مايكوباكتريوم توبركلوزيس</a:t>
            </a:r>
          </a:p>
          <a:p>
            <a:pPr marL="0" indent="0" algn="r" rtl="1">
              <a:lnSpc>
                <a:spcPct val="150000"/>
              </a:lnSpc>
              <a:buFont typeface="Arial" pitchFamily="34" charset="0"/>
              <a:buNone/>
            </a:pPr>
            <a:r>
              <a:rPr lang="fa-IR" altLang="en-US" sz="2500" b="1" dirty="0">
                <a:solidFill>
                  <a:srgbClr val="000000"/>
                </a:solidFill>
                <a:latin typeface="BZar"/>
                <a:cs typeface="B Yagut" pitchFamily="2" charset="-78"/>
              </a:rPr>
              <a:t>انواع سل:</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1-ریوی             2-غیر ریوی</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از طریق سرفه ، عطسه  و هوای تنفسی بیمار در </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هوا پخش می شود.</a:t>
            </a:r>
            <a:endParaRPr lang="en-US" altLang="en-US" sz="2400" dirty="0"/>
          </a:p>
        </p:txBody>
      </p:sp>
      <p:pic>
        <p:nvPicPr>
          <p:cNvPr id="37891" name="Picture 1"/>
          <p:cNvPicPr>
            <a:picLocks noChangeAspect="1"/>
          </p:cNvPicPr>
          <p:nvPr/>
        </p:nvPicPr>
        <p:blipFill>
          <a:blip r:embed="rId4" cstate="print"/>
          <a:srcRect/>
          <a:stretch>
            <a:fillRect/>
          </a:stretch>
        </p:blipFill>
        <p:spPr bwMode="auto">
          <a:xfrm>
            <a:off x="755576" y="2772254"/>
            <a:ext cx="2664296" cy="2925068"/>
          </a:xfrm>
          <a:prstGeom prst="rect">
            <a:avLst/>
          </a:prstGeom>
          <a:noFill/>
          <a:ln w="9525">
            <a:noFill/>
            <a:miter lim="800000"/>
            <a:headEnd/>
            <a:tailEnd/>
          </a:ln>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554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Content Placeholder 2">
            <a:extLst>
              <a:ext uri="{FF2B5EF4-FFF2-40B4-BE49-F238E27FC236}">
                <a16:creationId xmlns:a16="http://schemas.microsoft.com/office/drawing/2014/main" id="{8F62367B-16EC-4872-9234-01924D16F42E}"/>
              </a:ext>
            </a:extLst>
          </p:cNvPr>
          <p:cNvSpPr>
            <a:spLocks noGrp="1"/>
          </p:cNvSpPr>
          <p:nvPr>
            <p:ph idx="1"/>
          </p:nvPr>
        </p:nvSpPr>
        <p:spPr>
          <a:xfrm>
            <a:off x="395536" y="188640"/>
            <a:ext cx="8362950" cy="5976516"/>
          </a:xfrm>
        </p:spPr>
        <p:txBody>
          <a:bodyPr/>
          <a:lstStyle/>
          <a:p>
            <a:pPr marL="0" indent="0" algn="r" rtl="1">
              <a:lnSpc>
                <a:spcPct val="150000"/>
              </a:lnSpc>
              <a:buFont typeface="Arial" pitchFamily="34" charset="0"/>
              <a:buNone/>
              <a:defRPr/>
            </a:pPr>
            <a:r>
              <a:rPr lang="fa-IR" altLang="en-US" b="1" dirty="0">
                <a:solidFill>
                  <a:srgbClr val="000000"/>
                </a:solidFill>
                <a:latin typeface="BZar"/>
                <a:cs typeface="B Yagut" panose="00000400000000000000" pitchFamily="2" charset="-78"/>
              </a:rPr>
              <a:t>پیشگیری</a:t>
            </a:r>
          </a:p>
          <a:p>
            <a:pPr algn="r" rtl="1">
              <a:lnSpc>
                <a:spcPct val="150000"/>
              </a:lnSpc>
              <a:buFont typeface="Wingdings" panose="05000000000000000000" pitchFamily="2" charset="2"/>
              <a:buChar char="v"/>
              <a:defRPr/>
            </a:pPr>
            <a:r>
              <a:rPr lang="fa-IR" altLang="en-US" sz="2500" dirty="0">
                <a:solidFill>
                  <a:srgbClr val="000000"/>
                </a:solidFill>
                <a:latin typeface="BZar"/>
                <a:cs typeface="B Yagut" panose="00000400000000000000" pitchFamily="2" charset="-78"/>
              </a:rPr>
              <a:t>مهم ترين راه پيشگيري از سل، حذف منابع انتشار بيماري</a:t>
            </a:r>
          </a:p>
          <a:p>
            <a:pPr algn="r" rtl="1">
              <a:lnSpc>
                <a:spcPct val="150000"/>
              </a:lnSpc>
              <a:buFont typeface="Wingdings" panose="05000000000000000000" pitchFamily="2" charset="2"/>
              <a:buChar char="v"/>
              <a:defRPr/>
            </a:pPr>
            <a:r>
              <a:rPr lang="fa-IR" altLang="en-US" sz="2500" dirty="0">
                <a:solidFill>
                  <a:srgbClr val="000000"/>
                </a:solidFill>
                <a:latin typeface="BZar"/>
                <a:cs typeface="B Yagut" panose="00000400000000000000" pitchFamily="2" charset="-78"/>
              </a:rPr>
              <a:t>ارتقاء سطح بهداشت در جامعه و محيط زندگي افراد</a:t>
            </a:r>
          </a:p>
          <a:p>
            <a:pPr algn="r" rtl="1">
              <a:lnSpc>
                <a:spcPct val="150000"/>
              </a:lnSpc>
              <a:buFont typeface="Wingdings" panose="05000000000000000000" pitchFamily="2" charset="2"/>
              <a:buChar char="v"/>
              <a:defRPr/>
            </a:pPr>
            <a:r>
              <a:rPr lang="fa-IR" altLang="en-US" sz="2500" dirty="0">
                <a:solidFill>
                  <a:srgbClr val="000000"/>
                </a:solidFill>
                <a:latin typeface="BZar"/>
                <a:cs typeface="B Yagut" panose="00000400000000000000" pitchFamily="2" charset="-78"/>
              </a:rPr>
              <a:t>وجود تهويه و نور كافي در اتاق بيماران و تغذيه مناسب آنان</a:t>
            </a:r>
            <a:endParaRPr lang="fa-IR" altLang="en-US" dirty="0">
              <a:solidFill>
                <a:srgbClr val="000000"/>
              </a:solidFill>
              <a:latin typeface="BZar"/>
              <a:cs typeface="B Yagut" panose="00000400000000000000" pitchFamily="2" charset="-78"/>
            </a:endParaRPr>
          </a:p>
          <a:p>
            <a:pPr algn="r" rtl="1">
              <a:lnSpc>
                <a:spcPct val="150000"/>
              </a:lnSpc>
              <a:buFont typeface="Wingdings" panose="05000000000000000000" pitchFamily="2" charset="2"/>
              <a:buChar char="v"/>
              <a:defRPr/>
            </a:pPr>
            <a:r>
              <a:rPr lang="fa-IR" altLang="en-US" sz="2500" dirty="0">
                <a:solidFill>
                  <a:srgbClr val="000000"/>
                </a:solidFill>
                <a:latin typeface="BZar"/>
                <a:cs typeface="B Yagut" panose="00000400000000000000" pitchFamily="2" charset="-78"/>
              </a:rPr>
              <a:t>واكسيناسيون </a:t>
            </a:r>
            <a:r>
              <a:rPr lang="en-US" altLang="en-US" sz="2500" dirty="0">
                <a:solidFill>
                  <a:srgbClr val="000000"/>
                </a:solidFill>
                <a:latin typeface="BZar"/>
                <a:cs typeface="B Yagut" panose="00000400000000000000" pitchFamily="2" charset="-78"/>
              </a:rPr>
              <a:t>BCG</a:t>
            </a:r>
            <a:r>
              <a:rPr lang="fa-IR" altLang="en-US" sz="2500" dirty="0">
                <a:solidFill>
                  <a:srgbClr val="000000"/>
                </a:solidFill>
                <a:latin typeface="BZar"/>
                <a:cs typeface="B Yagut" panose="00000400000000000000" pitchFamily="2" charset="-78"/>
              </a:rPr>
              <a:t>بدو تولد </a:t>
            </a:r>
          </a:p>
          <a:p>
            <a:pPr algn="r" rtl="1">
              <a:lnSpc>
                <a:spcPct val="150000"/>
              </a:lnSpc>
              <a:buFont typeface="Wingdings" panose="05000000000000000000" pitchFamily="2" charset="2"/>
              <a:buChar char="v"/>
              <a:defRPr/>
            </a:pPr>
            <a:r>
              <a:rPr lang="fa-IR" altLang="en-US" sz="2500" dirty="0">
                <a:solidFill>
                  <a:srgbClr val="000000"/>
                </a:solidFill>
                <a:latin typeface="BZar"/>
                <a:cs typeface="B Yagut" panose="00000400000000000000" pitchFamily="2" charset="-78"/>
              </a:rPr>
              <a:t>استقرار برنامه كنترل عفونت سل</a:t>
            </a:r>
          </a:p>
          <a:p>
            <a:pPr algn="r" rtl="1">
              <a:lnSpc>
                <a:spcPct val="150000"/>
              </a:lnSpc>
              <a:buFont typeface="Wingdings" panose="05000000000000000000" pitchFamily="2" charset="2"/>
              <a:buChar char="v"/>
              <a:defRPr/>
            </a:pPr>
            <a:r>
              <a:rPr lang="fa-IR" altLang="en-US" sz="2500" dirty="0">
                <a:solidFill>
                  <a:srgbClr val="000000"/>
                </a:solidFill>
                <a:latin typeface="BZar"/>
                <a:cs typeface="B Yagut" panose="00000400000000000000" pitchFamily="2" charset="-78"/>
              </a:rPr>
              <a:t>درمان دارويي پيشگيرانه يا پروفيلاكتيك براي گروه هاي در معرض خطر متوسط و بالاتر</a:t>
            </a:r>
            <a:r>
              <a:rPr lang="fa-IR" altLang="en-US" dirty="0">
                <a:solidFill>
                  <a:srgbClr val="000000"/>
                </a:solidFill>
                <a:latin typeface="BZar"/>
                <a:cs typeface="B Yagut" panose="00000400000000000000" pitchFamily="2" charset="-78"/>
              </a:rPr>
              <a:t/>
            </a:r>
            <a:br>
              <a:rPr lang="fa-IR" altLang="en-US" dirty="0">
                <a:solidFill>
                  <a:srgbClr val="000000"/>
                </a:solidFill>
                <a:latin typeface="BZar"/>
                <a:cs typeface="B Yagut" panose="00000400000000000000" pitchFamily="2" charset="-78"/>
              </a:rPr>
            </a:br>
            <a:r>
              <a:rPr lang="fa-IR" altLang="en-US" dirty="0">
                <a:solidFill>
                  <a:srgbClr val="000000"/>
                </a:solidFill>
                <a:latin typeface="BZar"/>
                <a:cs typeface="B Yagut" panose="00000400000000000000" pitchFamily="2" charset="-78"/>
              </a:rPr>
              <a:t/>
            </a:r>
            <a:br>
              <a:rPr lang="fa-IR" altLang="en-US" dirty="0">
                <a:solidFill>
                  <a:srgbClr val="000000"/>
                </a:solidFill>
                <a:latin typeface="BZar"/>
                <a:cs typeface="B Yagut" panose="00000400000000000000" pitchFamily="2" charset="-78"/>
              </a:rPr>
            </a:br>
            <a:endParaRPr lang="en-US" altLang="en-US" dirty="0">
              <a:solidFill>
                <a:srgbClr val="000000"/>
              </a:solidFill>
              <a:latin typeface="BZar"/>
              <a:cs typeface="B Yagut" panose="00000400000000000000" pitchFamily="2" charset="-78"/>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176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83694" y="459754"/>
            <a:ext cx="8867102" cy="6048375"/>
          </a:xfrm>
        </p:spPr>
        <p:txBody>
          <a:bodyPr/>
          <a:lstStyle/>
          <a:p>
            <a:pPr algn="ctr" rtl="1">
              <a:lnSpc>
                <a:spcPct val="150000"/>
              </a:lnSpc>
              <a:buFont typeface="Wingdings" panose="05000000000000000000" pitchFamily="2" charset="2"/>
              <a:buChar char="q"/>
            </a:pPr>
            <a:r>
              <a:rPr lang="fa-IR" altLang="en-US" b="1" dirty="0">
                <a:solidFill>
                  <a:srgbClr val="000000"/>
                </a:solidFill>
                <a:latin typeface="BZar"/>
                <a:cs typeface="B Yagut" pitchFamily="2" charset="-78"/>
              </a:rPr>
              <a:t>تب مالت (بروسلوزیس)</a:t>
            </a:r>
          </a:p>
          <a:p>
            <a:pPr marL="0" indent="0" algn="r" rtl="1">
              <a:spcAft>
                <a:spcPts val="600"/>
              </a:spcAft>
              <a:buFont typeface="Arial" pitchFamily="34" charset="0"/>
              <a:buNone/>
            </a:pPr>
            <a:r>
              <a:rPr lang="fa-IR" altLang="en-US" sz="2500" dirty="0">
                <a:solidFill>
                  <a:srgbClr val="000000"/>
                </a:solidFill>
                <a:latin typeface="BZar"/>
                <a:cs typeface="B Yagut" pitchFamily="2" charset="-78"/>
              </a:rPr>
              <a:t>بیماری مشترک انسان ودام                     </a:t>
            </a:r>
          </a:p>
          <a:p>
            <a:pPr marL="0" indent="0" algn="r" rtl="1">
              <a:spcAft>
                <a:spcPts val="600"/>
              </a:spcAft>
              <a:buFont typeface="Arial" pitchFamily="34" charset="0"/>
              <a:buNone/>
            </a:pPr>
            <a:r>
              <a:rPr lang="fa-IR" altLang="en-US" sz="2500" b="1" dirty="0">
                <a:solidFill>
                  <a:srgbClr val="000000"/>
                </a:solidFill>
                <a:latin typeface="BZar"/>
                <a:cs typeface="B Yagut" pitchFamily="2" charset="-78"/>
              </a:rPr>
              <a:t>عامل :</a:t>
            </a:r>
            <a:r>
              <a:rPr lang="fa-IR" altLang="en-US" sz="2500" dirty="0">
                <a:solidFill>
                  <a:srgbClr val="000000"/>
                </a:solidFill>
                <a:latin typeface="BZar"/>
                <a:cs typeface="B Yagut" pitchFamily="2" charset="-78"/>
              </a:rPr>
              <a:t>باکتری به نام بروسلا   </a:t>
            </a:r>
          </a:p>
          <a:p>
            <a:pPr marL="0" indent="0" algn="r" rtl="1">
              <a:spcAft>
                <a:spcPts val="600"/>
              </a:spcAft>
              <a:buFont typeface="Arial" pitchFamily="34" charset="0"/>
              <a:buNone/>
            </a:pPr>
            <a:r>
              <a:rPr lang="fa-IR" altLang="en-US" sz="2500" b="1" dirty="0">
                <a:solidFill>
                  <a:srgbClr val="000000"/>
                </a:solidFill>
                <a:latin typeface="BZar"/>
                <a:cs typeface="B Yagut" pitchFamily="2" charset="-78"/>
              </a:rPr>
              <a:t>راه انتقال به دوصورت اتفاق می افتد:</a:t>
            </a:r>
          </a:p>
          <a:p>
            <a:pPr marL="0" indent="0" algn="r" rtl="1">
              <a:spcAft>
                <a:spcPts val="600"/>
              </a:spcAft>
              <a:buFont typeface="Arial" pitchFamily="34" charset="0"/>
              <a:buNone/>
            </a:pPr>
            <a:r>
              <a:rPr lang="fa-IR" altLang="en-US" sz="2500" dirty="0">
                <a:solidFill>
                  <a:srgbClr val="000000"/>
                </a:solidFill>
                <a:latin typeface="BZar"/>
                <a:cs typeface="B Yagut" pitchFamily="2" charset="-78"/>
              </a:rPr>
              <a:t>1- انتقال حیوان به انسان </a:t>
            </a:r>
          </a:p>
          <a:p>
            <a:pPr marL="0" indent="0" algn="r" rtl="1">
              <a:spcAft>
                <a:spcPts val="600"/>
              </a:spcAft>
              <a:buFont typeface="Arial" pitchFamily="34" charset="0"/>
              <a:buNone/>
            </a:pPr>
            <a:r>
              <a:rPr lang="fa-IR" altLang="en-US" sz="2500" dirty="0">
                <a:solidFill>
                  <a:srgbClr val="000000"/>
                </a:solidFill>
                <a:latin typeface="BZar"/>
                <a:cs typeface="B Yagut" pitchFamily="2" charset="-78"/>
              </a:rPr>
              <a:t>2-انتقال انسان به انسان</a:t>
            </a:r>
          </a:p>
          <a:p>
            <a:pPr marL="0" indent="0" algn="r" rtl="1">
              <a:spcAft>
                <a:spcPts val="600"/>
              </a:spcAft>
              <a:buFont typeface="Arial" pitchFamily="34" charset="0"/>
              <a:buNone/>
            </a:pPr>
            <a:r>
              <a:rPr lang="fa-IR" altLang="en-US" sz="2500" b="1" dirty="0">
                <a:solidFill>
                  <a:srgbClr val="000000"/>
                </a:solidFill>
                <a:latin typeface="BZar"/>
                <a:cs typeface="B Yagut" pitchFamily="2" charset="-78"/>
              </a:rPr>
              <a:t>مخزن بیماری:</a:t>
            </a:r>
          </a:p>
          <a:p>
            <a:pPr marL="0" indent="0" algn="r" rtl="1">
              <a:spcAft>
                <a:spcPts val="600"/>
              </a:spcAft>
              <a:buFont typeface="Arial" pitchFamily="34" charset="0"/>
              <a:buNone/>
            </a:pPr>
            <a:r>
              <a:rPr lang="fa-IR" altLang="en-US" sz="2500" dirty="0">
                <a:solidFill>
                  <a:srgbClr val="000000"/>
                </a:solidFill>
                <a:latin typeface="BZar"/>
                <a:cs typeface="B Yagut" pitchFamily="2" charset="-78"/>
              </a:rPr>
              <a:t>گاو، گوسفند،بز</a:t>
            </a:r>
          </a:p>
          <a:p>
            <a:pPr marL="0" indent="0" algn="r" rtl="1">
              <a:spcAft>
                <a:spcPts val="600"/>
              </a:spcAft>
              <a:buFont typeface="Arial" pitchFamily="34" charset="0"/>
              <a:buNone/>
            </a:pPr>
            <a:r>
              <a:rPr lang="fa-IR" altLang="en-US" sz="2500" dirty="0">
                <a:solidFill>
                  <a:srgbClr val="000000"/>
                </a:solidFill>
                <a:latin typeface="BZar"/>
                <a:cs typeface="B Yagut" pitchFamily="2" charset="-78"/>
              </a:rPr>
              <a:t>این بیماری بیشتر یک بیماری شغلی است </a:t>
            </a:r>
          </a:p>
          <a:p>
            <a:pPr marL="0" indent="0" algn="r" rtl="1">
              <a:spcAft>
                <a:spcPts val="600"/>
              </a:spcAft>
              <a:buFont typeface="Arial" pitchFamily="34" charset="0"/>
              <a:buNone/>
            </a:pPr>
            <a:r>
              <a:rPr lang="fa-IR" altLang="en-US" sz="2500" dirty="0">
                <a:solidFill>
                  <a:srgbClr val="000000"/>
                </a:solidFill>
                <a:latin typeface="BZar"/>
                <a:cs typeface="B Yagut" pitchFamily="2" charset="-78"/>
              </a:rPr>
              <a:t>معمولا با تب دوره ای نامنظم یا متناوب وتعریق به خصوص درشب  همراه است.</a:t>
            </a:r>
            <a:endParaRPr lang="en-US" altLang="en-US" sz="2500" dirty="0">
              <a:solidFill>
                <a:srgbClr val="000000"/>
              </a:solidFill>
              <a:latin typeface="BZar"/>
              <a:cs typeface="B Yagut" pitchFamily="2" charset="-78"/>
            </a:endParaRPr>
          </a:p>
        </p:txBody>
      </p:sp>
      <p:pic>
        <p:nvPicPr>
          <p:cNvPr id="39939" name="Picture 1"/>
          <p:cNvPicPr>
            <a:picLocks noChangeAspect="1"/>
          </p:cNvPicPr>
          <p:nvPr/>
        </p:nvPicPr>
        <p:blipFill>
          <a:blip r:embed="rId4" cstate="print"/>
          <a:srcRect/>
          <a:stretch>
            <a:fillRect/>
          </a:stretch>
        </p:blipFill>
        <p:spPr bwMode="auto">
          <a:xfrm>
            <a:off x="323528" y="2564904"/>
            <a:ext cx="2601913" cy="2270125"/>
          </a:xfrm>
          <a:prstGeom prst="rect">
            <a:avLst/>
          </a:prstGeom>
          <a:noFill/>
          <a:ln w="9525">
            <a:noFill/>
            <a:miter lim="800000"/>
            <a:headEnd/>
            <a:tailEnd/>
          </a:ln>
        </p:spPr>
      </p:pic>
      <p:pic>
        <p:nvPicPr>
          <p:cNvPr id="39947" name="Audio 3994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398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994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994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Content Placeholder 2">
            <a:extLst>
              <a:ext uri="{FF2B5EF4-FFF2-40B4-BE49-F238E27FC236}">
                <a16:creationId xmlns:a16="http://schemas.microsoft.com/office/drawing/2014/main" id="{753FECB4-907B-48BB-9F6F-37C0FB603678}"/>
              </a:ext>
            </a:extLst>
          </p:cNvPr>
          <p:cNvSpPr>
            <a:spLocks noGrp="1"/>
          </p:cNvSpPr>
          <p:nvPr>
            <p:ph idx="1"/>
          </p:nvPr>
        </p:nvSpPr>
        <p:spPr>
          <a:xfrm>
            <a:off x="611560" y="188640"/>
            <a:ext cx="8229600" cy="6337300"/>
          </a:xfrm>
        </p:spPr>
        <p:txBody>
          <a:bodyPr/>
          <a:lstStyle/>
          <a:p>
            <a:pPr marL="0" indent="0" algn="r" rtl="1">
              <a:lnSpc>
                <a:spcPct val="150000"/>
              </a:lnSpc>
              <a:buFont typeface="Arial" pitchFamily="34" charset="0"/>
              <a:buNone/>
              <a:defRPr/>
            </a:pPr>
            <a:r>
              <a:rPr lang="fa-IR" altLang="en-US" sz="2800" b="1" dirty="0">
                <a:latin typeface="BZarBold"/>
                <a:cs typeface="B Yagut" panose="00000400000000000000" pitchFamily="2" charset="-78"/>
              </a:rPr>
              <a:t>پيشگيري:</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جوشاندن شیر به مدت 5 دقيقه </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نگهداري پنير تازه به مدت حداقل 2ماه در آب نمك </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رعایت نکات حفاظت فردی توسط کشاورزان، كارگران كشتارگاهها و كارخانجات بسته بندي گوشت </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افرادي كه با پوست حيوانات سر و كار دارند، از پوشش محافظ دستها و بدن استفاده كنند..</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مهم:تاريخچه ي بيماري از اهميت زيادي در تشخيص بيماري به خصوص در افرادي كه با حيوانات تماس دارند</a:t>
            </a:r>
            <a:br>
              <a:rPr lang="fa-IR" altLang="en-US" sz="2500" dirty="0">
                <a:solidFill>
                  <a:srgbClr val="000000"/>
                </a:solidFill>
                <a:latin typeface="BZar"/>
                <a:cs typeface="B Yagut" panose="00000400000000000000" pitchFamily="2" charset="-78"/>
              </a:rPr>
            </a:br>
            <a:r>
              <a:rPr lang="fa-IR" altLang="en-US" sz="2500" dirty="0">
                <a:cs typeface="B Yagut" panose="00000400000000000000" pitchFamily="2" charset="-78"/>
              </a:rPr>
              <a:t/>
            </a:r>
            <a:br>
              <a:rPr lang="fa-IR" altLang="en-US" sz="2500" dirty="0">
                <a:cs typeface="B Yagut" panose="00000400000000000000" pitchFamily="2" charset="-78"/>
              </a:rPr>
            </a:br>
            <a:r>
              <a:rPr lang="fa-IR" altLang="en-US" sz="2500" dirty="0">
                <a:cs typeface="B Yagut" panose="00000400000000000000" pitchFamily="2" charset="-78"/>
              </a:rPr>
              <a:t/>
            </a:r>
            <a:br>
              <a:rPr lang="fa-IR" altLang="en-US" sz="2500" dirty="0">
                <a:cs typeface="B Yagut" panose="00000400000000000000" pitchFamily="2" charset="-78"/>
              </a:rPr>
            </a:br>
            <a:endParaRPr lang="en-US" altLang="en-US" sz="2500" dirty="0">
              <a:cs typeface="B Yagut" panose="00000400000000000000"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574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Content Placeholder 2"/>
          <p:cNvSpPr>
            <a:spLocks noGrp="1"/>
          </p:cNvSpPr>
          <p:nvPr>
            <p:ph idx="1"/>
          </p:nvPr>
        </p:nvSpPr>
        <p:spPr>
          <a:xfrm>
            <a:off x="668300" y="298450"/>
            <a:ext cx="8229600" cy="5734050"/>
          </a:xfrm>
        </p:spPr>
        <p:txBody>
          <a:bodyPr/>
          <a:lstStyle/>
          <a:p>
            <a:pPr algn="ctr" rtl="1">
              <a:lnSpc>
                <a:spcPct val="150000"/>
              </a:lnSpc>
              <a:buFont typeface="Wingdings" panose="05000000000000000000" pitchFamily="2" charset="2"/>
              <a:buChar char="q"/>
            </a:pPr>
            <a:r>
              <a:rPr lang="fa-IR" altLang="en-US" sz="2800" b="1" dirty="0">
                <a:solidFill>
                  <a:srgbClr val="000000"/>
                </a:solidFill>
                <a:latin typeface="BZar"/>
                <a:cs typeface="B Yagut" pitchFamily="2" charset="-78"/>
              </a:rPr>
              <a:t>تيفوئيد (حصبه)</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 بيماري منتقله ازمواد غذايي آلوده است.</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بيشترين شيوع را در فصل تابستان و اوايل پائيز دارد. </a:t>
            </a:r>
          </a:p>
          <a:p>
            <a:pPr marL="0" indent="0" algn="r" rtl="1">
              <a:lnSpc>
                <a:spcPct val="150000"/>
              </a:lnSpc>
              <a:buFont typeface="Arial" pitchFamily="34" charset="0"/>
              <a:buNone/>
            </a:pPr>
            <a:r>
              <a:rPr lang="fa-IR" altLang="en-US" sz="2500" b="1" dirty="0">
                <a:solidFill>
                  <a:srgbClr val="000000"/>
                </a:solidFill>
                <a:latin typeface="BZar"/>
                <a:cs typeface="B Yagut" pitchFamily="2" charset="-78"/>
              </a:rPr>
              <a:t>عامل: </a:t>
            </a:r>
            <a:r>
              <a:rPr lang="fa-IR" altLang="en-US" sz="2500" dirty="0">
                <a:solidFill>
                  <a:srgbClr val="000000"/>
                </a:solidFill>
                <a:latin typeface="BZar"/>
                <a:cs typeface="B Yagut" pitchFamily="2" charset="-78"/>
              </a:rPr>
              <a:t>بيماري توسط سالمونلا. </a:t>
            </a:r>
          </a:p>
          <a:p>
            <a:pPr marL="0" indent="0" algn="r" rtl="1">
              <a:lnSpc>
                <a:spcPct val="150000"/>
              </a:lnSpc>
              <a:buFont typeface="Arial" pitchFamily="34" charset="0"/>
              <a:buNone/>
            </a:pPr>
            <a:r>
              <a:rPr lang="fa-IR" altLang="en-US" sz="2500" b="1" dirty="0">
                <a:solidFill>
                  <a:srgbClr val="000000"/>
                </a:solidFill>
                <a:latin typeface="BZar"/>
                <a:cs typeface="B Yagut" pitchFamily="2" charset="-78"/>
              </a:rPr>
              <a:t>انتقال: </a:t>
            </a:r>
            <a:r>
              <a:rPr lang="fa-IR" altLang="en-US" sz="2500" dirty="0">
                <a:solidFill>
                  <a:srgbClr val="000000"/>
                </a:solidFill>
                <a:latin typeface="BZar"/>
                <a:cs typeface="B Yagut" pitchFamily="2" charset="-78"/>
              </a:rPr>
              <a:t>تماس مدفوعي دهاني، انسان را آلوده مي كند. </a:t>
            </a:r>
          </a:p>
          <a:p>
            <a:pPr marL="0" indent="0" algn="r" rtl="1">
              <a:lnSpc>
                <a:spcPct val="150000"/>
              </a:lnSpc>
              <a:buFont typeface="Arial" pitchFamily="34" charset="0"/>
              <a:buNone/>
            </a:pPr>
            <a:r>
              <a:rPr lang="fa-IR" altLang="en-US" sz="2500" b="1" dirty="0">
                <a:solidFill>
                  <a:srgbClr val="000000"/>
                </a:solidFill>
                <a:latin typeface="BZar"/>
                <a:cs typeface="B Yagut" pitchFamily="2" charset="-78"/>
              </a:rPr>
              <a:t>منبع عفونت:</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-فرد ناقل سالم، فرد بیمار</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-سبزیجات آلوده با فضولات انسانی،پشه</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 </a:t>
            </a:r>
            <a:r>
              <a:rPr lang="fa-IR" altLang="en-US" dirty="0"/>
              <a:t/>
            </a:r>
            <a:br>
              <a:rPr lang="fa-IR" altLang="en-US" dirty="0"/>
            </a:br>
            <a:endParaRPr lang="en-US" altLang="en-US" dirty="0"/>
          </a:p>
        </p:txBody>
      </p:sp>
      <p:pic>
        <p:nvPicPr>
          <p:cNvPr id="41987" name="Picture 2"/>
          <p:cNvPicPr>
            <a:picLocks noChangeAspect="1"/>
          </p:cNvPicPr>
          <p:nvPr/>
        </p:nvPicPr>
        <p:blipFill>
          <a:blip r:embed="rId4" cstate="print"/>
          <a:srcRect/>
          <a:stretch>
            <a:fillRect/>
          </a:stretch>
        </p:blipFill>
        <p:spPr bwMode="auto">
          <a:xfrm>
            <a:off x="289307" y="3755467"/>
            <a:ext cx="2808288" cy="2708275"/>
          </a:xfrm>
          <a:prstGeom prst="rect">
            <a:avLst/>
          </a:prstGeom>
          <a:noFill/>
          <a:ln w="9525">
            <a:noFill/>
            <a:miter lim="800000"/>
            <a:headEnd/>
            <a:tailEnd/>
          </a:ln>
        </p:spPr>
      </p:pic>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617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5D6BABB-0CEF-405D-8228-DFBBE52C11FA}"/>
              </a:ext>
            </a:extLst>
          </p:cNvPr>
          <p:cNvSpPr>
            <a:spLocks noGrp="1"/>
          </p:cNvSpPr>
          <p:nvPr>
            <p:ph idx="1"/>
          </p:nvPr>
        </p:nvSpPr>
        <p:spPr>
          <a:xfrm>
            <a:off x="393700" y="404664"/>
            <a:ext cx="8229600" cy="5257254"/>
          </a:xfrm>
        </p:spPr>
        <p:txBody>
          <a:bodyPr/>
          <a:lstStyle/>
          <a:p>
            <a:pPr marL="914400" lvl="2" indent="0" algn="r" rtl="1">
              <a:lnSpc>
                <a:spcPct val="150000"/>
              </a:lnSpc>
              <a:buFont typeface="Arial" pitchFamily="34" charset="0"/>
              <a:buNone/>
              <a:defRPr/>
            </a:pPr>
            <a:r>
              <a:rPr lang="fa-IR" altLang="en-US" sz="3200" b="1" dirty="0">
                <a:solidFill>
                  <a:srgbClr val="000000"/>
                </a:solidFill>
                <a:latin typeface="BZar"/>
                <a:cs typeface="B Yagut" panose="00000400000000000000" pitchFamily="2" charset="-78"/>
              </a:rPr>
              <a:t>پيشگيري</a:t>
            </a:r>
            <a:r>
              <a:rPr lang="fa-IR" altLang="en-US" sz="3200" b="1" dirty="0">
                <a:solidFill>
                  <a:srgbClr val="ED8438"/>
                </a:solidFill>
                <a:latin typeface="BZarBold"/>
                <a:cs typeface="B Yagut" panose="00000400000000000000" pitchFamily="2" charset="-78"/>
              </a:rPr>
              <a:t> </a:t>
            </a:r>
          </a:p>
          <a:p>
            <a:pPr marL="342900" lvl="2" indent="-342900" algn="r" rtl="1">
              <a:lnSpc>
                <a:spcPct val="150000"/>
              </a:lnSpc>
              <a:buFont typeface="Wingdings" panose="05000000000000000000" pitchFamily="2" charset="2"/>
              <a:buChar char="v"/>
              <a:defRPr/>
            </a:pPr>
            <a:r>
              <a:rPr lang="fa-IR" altLang="en-US" dirty="0">
                <a:solidFill>
                  <a:srgbClr val="000000"/>
                </a:solidFill>
                <a:latin typeface="BZar"/>
                <a:cs typeface="B Yagut" panose="00000400000000000000" pitchFamily="2" charset="-78"/>
              </a:rPr>
              <a:t>آموزش همگانی: </a:t>
            </a:r>
          </a:p>
          <a:p>
            <a:pPr marL="342900" lvl="2" indent="-342900" algn="r" rtl="1">
              <a:lnSpc>
                <a:spcPct val="150000"/>
              </a:lnSpc>
              <a:buFont typeface="Wingdings" panose="05000000000000000000" pitchFamily="2" charset="2"/>
              <a:buChar char="v"/>
              <a:defRPr/>
            </a:pPr>
            <a:r>
              <a:rPr lang="fa-IR" altLang="en-US" dirty="0">
                <a:solidFill>
                  <a:srgbClr val="000000"/>
                </a:solidFill>
                <a:latin typeface="BZar"/>
                <a:cs typeface="B Yagut" panose="00000400000000000000" pitchFamily="2" charset="-78"/>
              </a:rPr>
              <a:t>پاستوریزه کردن یا جوشاندن شیر وکلیه محصولات لبنی </a:t>
            </a:r>
          </a:p>
          <a:p>
            <a:pPr marL="342900" lvl="2" indent="-342900" algn="r" rtl="1">
              <a:lnSpc>
                <a:spcPct val="150000"/>
              </a:lnSpc>
              <a:buFont typeface="Wingdings" panose="05000000000000000000" pitchFamily="2" charset="2"/>
              <a:buChar char="v"/>
              <a:defRPr/>
            </a:pPr>
            <a:r>
              <a:rPr lang="fa-IR" altLang="en-US" dirty="0">
                <a:solidFill>
                  <a:srgbClr val="000000"/>
                </a:solidFill>
                <a:latin typeface="BZar"/>
                <a:cs typeface="B Yagut" panose="00000400000000000000" pitchFamily="2" charset="-78"/>
              </a:rPr>
              <a:t>دفع صحیح فضولات انسانی </a:t>
            </a:r>
          </a:p>
          <a:p>
            <a:pPr marL="342900" lvl="2" indent="-342900" algn="r" rtl="1">
              <a:lnSpc>
                <a:spcPct val="150000"/>
              </a:lnSpc>
              <a:buFont typeface="Wingdings" panose="05000000000000000000" pitchFamily="2" charset="2"/>
              <a:buChar char="v"/>
              <a:defRPr/>
            </a:pPr>
            <a:r>
              <a:rPr lang="fa-IR" dirty="0">
                <a:solidFill>
                  <a:srgbClr val="000000"/>
                </a:solidFill>
                <a:latin typeface="BZar"/>
                <a:cs typeface="B Yagut" pitchFamily="2" charset="-78"/>
              </a:rPr>
              <a:t>تامین آب سالم به منظور آشامیدن ،شستشوی سبزیجات ومیوه جات وظروف </a:t>
            </a:r>
          </a:p>
          <a:p>
            <a:pPr marL="342900" lvl="2" indent="-342900" algn="r" rtl="1">
              <a:lnSpc>
                <a:spcPct val="150000"/>
              </a:lnSpc>
              <a:buFont typeface="Wingdings" panose="05000000000000000000" pitchFamily="2" charset="2"/>
              <a:buChar char="v"/>
              <a:defRPr/>
            </a:pPr>
            <a:r>
              <a:rPr lang="fa-IR" dirty="0">
                <a:solidFill>
                  <a:srgbClr val="000000"/>
                </a:solidFill>
                <a:latin typeface="BZar"/>
                <a:cs typeface="B Yagut" pitchFamily="2" charset="-78"/>
              </a:rPr>
              <a:t>کنترل حشرات توسط حشره کش ها ودفع صحیح زباله در کیسه های نایلونی</a:t>
            </a:r>
            <a:r>
              <a:rPr lang="fa-IR" sz="2500" dirty="0">
                <a:solidFill>
                  <a:prstClr val="black"/>
                </a:solidFill>
                <a:cs typeface="B Yagut" panose="00000400000000000000" pitchFamily="2" charset="-78"/>
              </a:rPr>
              <a:t/>
            </a:r>
            <a:br>
              <a:rPr lang="fa-IR" sz="2500" dirty="0">
                <a:solidFill>
                  <a:prstClr val="black"/>
                </a:solidFill>
                <a:cs typeface="B Yagut" panose="00000400000000000000" pitchFamily="2" charset="-78"/>
              </a:rPr>
            </a:br>
            <a:endParaRPr lang="en-US" sz="2500" dirty="0">
              <a:solidFill>
                <a:prstClr val="black"/>
              </a:solidFill>
              <a:cs typeface="B Yagut" panose="00000400000000000000" pitchFamily="2" charset="-78"/>
            </a:endParaRPr>
          </a:p>
          <a:p>
            <a:pPr algn="r" rtl="1">
              <a:lnSpc>
                <a:spcPct val="150000"/>
              </a:lnSpc>
              <a:defRPr/>
            </a:pPr>
            <a:endParaRPr lang="en-US" sz="2500" dirty="0">
              <a:cs typeface="B Yagut" panose="00000400000000000000" pitchFamily="2" charset="-78"/>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219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Content Placeholder 2"/>
          <p:cNvSpPr>
            <a:spLocks noGrp="1"/>
          </p:cNvSpPr>
          <p:nvPr>
            <p:ph idx="1"/>
          </p:nvPr>
        </p:nvSpPr>
        <p:spPr>
          <a:xfrm>
            <a:off x="389327" y="548680"/>
            <a:ext cx="8229600" cy="5904656"/>
          </a:xfrm>
        </p:spPr>
        <p:txBody>
          <a:bodyPr/>
          <a:lstStyle/>
          <a:p>
            <a:pPr algn="ctr" rtl="1">
              <a:lnSpc>
                <a:spcPct val="150000"/>
              </a:lnSpc>
              <a:buFont typeface="Wingdings" panose="05000000000000000000" pitchFamily="2" charset="2"/>
              <a:buChar char="q"/>
            </a:pPr>
            <a:r>
              <a:rPr lang="fa-IR" altLang="en-US" sz="2500" b="1" dirty="0">
                <a:solidFill>
                  <a:srgbClr val="000000"/>
                </a:solidFill>
                <a:latin typeface="BZar"/>
                <a:cs typeface="B Yagut" pitchFamily="2" charset="-78"/>
              </a:rPr>
              <a:t>بیماری های آمیزشی</a:t>
            </a:r>
          </a:p>
          <a:p>
            <a:pPr marL="0" indent="0" algn="ctr" rtl="1">
              <a:lnSpc>
                <a:spcPct val="150000"/>
              </a:lnSpc>
              <a:buFont typeface="Arial" pitchFamily="34" charset="0"/>
              <a:buNone/>
            </a:pPr>
            <a:r>
              <a:rPr lang="fa-IR" altLang="en-US" sz="2500" b="1" dirty="0">
                <a:solidFill>
                  <a:srgbClr val="000000"/>
                </a:solidFill>
                <a:latin typeface="BZar"/>
                <a:cs typeface="B Yagut" pitchFamily="2" charset="-78"/>
              </a:rPr>
              <a:t>1-سیفلیس </a:t>
            </a:r>
          </a:p>
          <a:p>
            <a:pPr marL="0" indent="0" algn="r" rtl="1">
              <a:lnSpc>
                <a:spcPct val="150000"/>
              </a:lnSpc>
              <a:buNone/>
            </a:pPr>
            <a:r>
              <a:rPr lang="fa-IR" altLang="en-US" sz="2500" b="1" dirty="0">
                <a:solidFill>
                  <a:srgbClr val="000000"/>
                </a:solidFill>
                <a:latin typeface="BZar"/>
                <a:cs typeface="B Yagut" pitchFamily="2" charset="-78"/>
              </a:rPr>
              <a:t>عامل : </a:t>
            </a:r>
            <a:r>
              <a:rPr lang="fa-IR" altLang="en-US" sz="2500" dirty="0">
                <a:solidFill>
                  <a:srgbClr val="000000"/>
                </a:solidFill>
                <a:latin typeface="BZar"/>
                <a:cs typeface="B Yagut" pitchFamily="2" charset="-78"/>
              </a:rPr>
              <a:t>باکتری ترپونما پالیدوم</a:t>
            </a:r>
          </a:p>
          <a:p>
            <a:pPr marL="0" indent="0" algn="r" rtl="1">
              <a:lnSpc>
                <a:spcPct val="150000"/>
              </a:lnSpc>
              <a:buNone/>
            </a:pPr>
            <a:r>
              <a:rPr lang="fa-IR" altLang="en-US" sz="2500" b="1" dirty="0">
                <a:solidFill>
                  <a:srgbClr val="000000"/>
                </a:solidFill>
                <a:latin typeface="BZar"/>
                <a:cs typeface="B Yagut" pitchFamily="2" charset="-78"/>
              </a:rPr>
              <a:t>راه انتقال: </a:t>
            </a:r>
            <a:r>
              <a:rPr lang="fa-IR" altLang="en-US" sz="2500" dirty="0">
                <a:solidFill>
                  <a:srgbClr val="000000"/>
                </a:solidFill>
                <a:latin typeface="BZar"/>
                <a:cs typeface="B Yagut" pitchFamily="2" charset="-78"/>
              </a:rPr>
              <a:t>1-ارتباط مستقیم جنسی با فرد آلوده</a:t>
            </a:r>
          </a:p>
          <a:p>
            <a:pPr marL="0" indent="0" algn="r" rtl="1">
              <a:lnSpc>
                <a:spcPct val="150000"/>
              </a:lnSpc>
              <a:buNone/>
            </a:pPr>
            <a:r>
              <a:rPr lang="fa-IR" altLang="en-US" sz="2500" dirty="0">
                <a:solidFill>
                  <a:srgbClr val="000000"/>
                </a:solidFill>
                <a:latin typeface="BZar"/>
                <a:cs typeface="B Yagut" pitchFamily="2" charset="-78"/>
              </a:rPr>
              <a:t> 2-از طریق زخم های عفونی فرد آلوده</a:t>
            </a:r>
          </a:p>
          <a:p>
            <a:pPr marL="0" indent="0" algn="r" rtl="1">
              <a:lnSpc>
                <a:spcPct val="150000"/>
              </a:lnSpc>
              <a:buNone/>
            </a:pPr>
            <a:r>
              <a:rPr lang="fa-IR" altLang="en-US" sz="2500" b="1" dirty="0">
                <a:solidFill>
                  <a:srgbClr val="000000"/>
                </a:solidFill>
                <a:latin typeface="BZar"/>
                <a:cs typeface="B Yagut" panose="00000400000000000000" pitchFamily="2" charset="-78"/>
              </a:rPr>
              <a:t>                                        2- سوزاك</a:t>
            </a:r>
            <a:endParaRPr lang="fa-IR" altLang="en-US" sz="2500" dirty="0">
              <a:solidFill>
                <a:srgbClr val="000000"/>
              </a:solidFill>
              <a:latin typeface="BZar"/>
              <a:cs typeface="B Yagut" panose="00000400000000000000" pitchFamily="2" charset="-78"/>
            </a:endParaRPr>
          </a:p>
          <a:p>
            <a:pPr marL="0" indent="0" algn="r" rtl="1">
              <a:lnSpc>
                <a:spcPct val="150000"/>
              </a:lnSpc>
              <a:buNone/>
            </a:pPr>
            <a:r>
              <a:rPr lang="fa-IR" altLang="en-US" sz="2500" dirty="0">
                <a:solidFill>
                  <a:srgbClr val="000000"/>
                </a:solidFill>
                <a:latin typeface="BZar"/>
                <a:cs typeface="B Yagut" panose="00000400000000000000" pitchFamily="2" charset="-78"/>
              </a:rPr>
              <a:t>بیماریهای مقاربتی ،ناحیه تناسلی است.</a:t>
            </a:r>
          </a:p>
          <a:p>
            <a:pPr marL="0" indent="0" algn="r" rtl="1">
              <a:lnSpc>
                <a:spcPct val="150000"/>
              </a:lnSpc>
              <a:buNone/>
            </a:pPr>
            <a:r>
              <a:rPr lang="fa-IR" altLang="en-US" sz="2500" b="1" dirty="0">
                <a:solidFill>
                  <a:srgbClr val="000000"/>
                </a:solidFill>
                <a:latin typeface="BZar"/>
                <a:cs typeface="B Yagut" panose="00000400000000000000" pitchFamily="2" charset="-78"/>
              </a:rPr>
              <a:t>عامل:</a:t>
            </a:r>
            <a:r>
              <a:rPr lang="fa-IR" altLang="en-US" sz="2500" dirty="0">
                <a:solidFill>
                  <a:srgbClr val="000000"/>
                </a:solidFill>
                <a:latin typeface="BZar"/>
                <a:cs typeface="B Yagut" panose="00000400000000000000" pitchFamily="2" charset="-78"/>
              </a:rPr>
              <a:t>نایسریا گونورا  یا  گنوکوک</a:t>
            </a:r>
          </a:p>
          <a:p>
            <a:pPr marL="0" indent="0" algn="r" rtl="1">
              <a:lnSpc>
                <a:spcPct val="150000"/>
              </a:lnSpc>
              <a:buNone/>
            </a:pPr>
            <a:r>
              <a:rPr lang="fa-IR" altLang="en-US" sz="2500" dirty="0">
                <a:solidFill>
                  <a:srgbClr val="000000"/>
                </a:solidFill>
                <a:latin typeface="BZar"/>
                <a:cs typeface="B Yagut" panose="00000400000000000000" pitchFamily="2" charset="-78"/>
              </a:rPr>
              <a:t>عوارض مهم آن التهاب وچسبندگی لوله های رحمی وعقیم شدن است.</a:t>
            </a:r>
            <a:endParaRPr lang="en-US" altLang="en-US" sz="2500" dirty="0">
              <a:solidFill>
                <a:srgbClr val="000000"/>
              </a:solidFill>
              <a:latin typeface="BZar"/>
              <a:cs typeface="B Yagut" pitchFamily="2" charset="-78"/>
            </a:endParaRPr>
          </a:p>
        </p:txBody>
      </p:sp>
      <p:pic>
        <p:nvPicPr>
          <p:cNvPr id="44035" name="Picture 1"/>
          <p:cNvPicPr>
            <a:picLocks noChangeAspect="1"/>
          </p:cNvPicPr>
          <p:nvPr/>
        </p:nvPicPr>
        <p:blipFill>
          <a:blip r:embed="rId4" cstate="print"/>
          <a:srcRect/>
          <a:stretch>
            <a:fillRect/>
          </a:stretch>
        </p:blipFill>
        <p:spPr bwMode="auto">
          <a:xfrm>
            <a:off x="539552" y="1628800"/>
            <a:ext cx="2016919" cy="2754313"/>
          </a:xfrm>
          <a:prstGeom prst="rect">
            <a:avLst/>
          </a:prstGeom>
          <a:noFill/>
          <a:ln w="9525">
            <a:noFill/>
            <a:miter lim="800000"/>
            <a:headEnd/>
            <a:tailEnd/>
          </a:ln>
        </p:spPr>
      </p:pic>
      <p:pic>
        <p:nvPicPr>
          <p:cNvPr id="27" name="Audio 2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1844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Content Placeholder 2"/>
          <p:cNvSpPr>
            <a:spLocks noGrp="1"/>
          </p:cNvSpPr>
          <p:nvPr>
            <p:ph idx="1"/>
          </p:nvPr>
        </p:nvSpPr>
        <p:spPr>
          <a:xfrm>
            <a:off x="0" y="0"/>
            <a:ext cx="8964613" cy="6126163"/>
          </a:xfrm>
        </p:spPr>
        <p:txBody>
          <a:bodyPr/>
          <a:lstStyle/>
          <a:p>
            <a:pPr marL="0" indent="0" algn="ctr" rtl="1">
              <a:lnSpc>
                <a:spcPct val="150000"/>
              </a:lnSpc>
              <a:buFont typeface="Arial" pitchFamily="34" charset="0"/>
              <a:buNone/>
            </a:pPr>
            <a:r>
              <a:rPr lang="fa-IR" altLang="en-US" sz="2400" b="1" dirty="0">
                <a:cs typeface="B Yagut" pitchFamily="2" charset="-78"/>
              </a:rPr>
              <a:t>مشخصات سند</a:t>
            </a:r>
          </a:p>
          <a:p>
            <a:pPr marL="0" indent="0" algn="r" rtl="1">
              <a:lnSpc>
                <a:spcPct val="150000"/>
              </a:lnSpc>
              <a:buFont typeface="Arial" pitchFamily="34" charset="0"/>
              <a:buNone/>
            </a:pPr>
            <a:r>
              <a:rPr lang="fa-IR" altLang="en-US" sz="2000" dirty="0">
                <a:cs typeface="B Yagut" pitchFamily="2" charset="-78"/>
              </a:rPr>
              <a:t>مشخصات بسته آموزشی                                         مشخصات مدرس:  </a:t>
            </a:r>
          </a:p>
          <a:p>
            <a:pPr marL="0" indent="0" algn="r" rtl="1">
              <a:lnSpc>
                <a:spcPct val="150000"/>
              </a:lnSpc>
              <a:buFont typeface="Arial" pitchFamily="34" charset="0"/>
              <a:buNone/>
            </a:pPr>
            <a:endParaRPr lang="fa-IR" altLang="en-US" sz="2000" dirty="0">
              <a:cs typeface="B Yagut" pitchFamily="2" charset="-78"/>
            </a:endParaRPr>
          </a:p>
          <a:p>
            <a:pPr marL="0" indent="0" algn="r" rtl="1">
              <a:lnSpc>
                <a:spcPct val="150000"/>
              </a:lnSpc>
              <a:buFont typeface="Arial" pitchFamily="34" charset="0"/>
              <a:buNone/>
            </a:pPr>
            <a:r>
              <a:rPr lang="fa-IR" altLang="en-US" sz="2000" dirty="0">
                <a:cs typeface="B Yagut" pitchFamily="2" charset="-78"/>
              </a:rPr>
              <a:t>    </a:t>
            </a:r>
          </a:p>
          <a:p>
            <a:pPr marL="0" indent="0" algn="r" rtl="1">
              <a:lnSpc>
                <a:spcPct val="150000"/>
              </a:lnSpc>
              <a:buFont typeface="Arial" pitchFamily="34" charset="0"/>
              <a:buNone/>
            </a:pPr>
            <a:r>
              <a:rPr lang="fa-IR" altLang="en-US" sz="2000" dirty="0">
                <a:cs typeface="B Yagut" pitchFamily="2" charset="-78"/>
              </a:rPr>
              <a:t>حیطه درس:عوامل بیماری زای زنده،                        نام ونام خانوادگی مدرس:منیژه بهرامیان</a:t>
            </a:r>
          </a:p>
          <a:p>
            <a:pPr marL="0" indent="0" algn="r" rtl="1">
              <a:lnSpc>
                <a:spcPct val="150000"/>
              </a:lnSpc>
              <a:buFont typeface="Arial" pitchFamily="34" charset="0"/>
              <a:buNone/>
            </a:pPr>
            <a:r>
              <a:rPr lang="fa-IR" altLang="en-US" sz="2000" dirty="0">
                <a:cs typeface="B Yagut" pitchFamily="2" charset="-78"/>
              </a:rPr>
              <a:t>اصول گندزدایی واستریلیزاسیون                      مدرک تحصیلی: کارشناسی ارشد آموزش جامعه نگر </a:t>
            </a:r>
          </a:p>
          <a:p>
            <a:pPr marL="0" indent="0" algn="r" rtl="1">
              <a:lnSpc>
                <a:spcPct val="150000"/>
              </a:lnSpc>
              <a:buFont typeface="Arial" pitchFamily="34" charset="0"/>
              <a:buNone/>
            </a:pPr>
            <a:r>
              <a:rPr lang="fa-IR" altLang="en-US" sz="2000" dirty="0">
                <a:cs typeface="B Yagut" pitchFamily="2" charset="-78"/>
              </a:rPr>
              <a:t>تاریخ آخرین بازنگری: 1399/04/07                               موقعیت سازمانی مدرس: مربی </a:t>
            </a:r>
          </a:p>
          <a:p>
            <a:pPr marL="0" indent="0" algn="r" rtl="1">
              <a:lnSpc>
                <a:spcPct val="150000"/>
              </a:lnSpc>
              <a:buFont typeface="Arial" pitchFamily="34" charset="0"/>
              <a:buNone/>
            </a:pPr>
            <a:r>
              <a:rPr lang="fa-IR" altLang="en-US" sz="2000" dirty="0">
                <a:cs typeface="B Yagut" pitchFamily="2" charset="-78"/>
              </a:rPr>
              <a:t>نوبت تهیه: 2                                                                    مرکز آموزش بهورزی شهرستان سمیرم</a:t>
            </a:r>
          </a:p>
          <a:p>
            <a:pPr marL="0" indent="0" algn="r" rtl="1">
              <a:lnSpc>
                <a:spcPct val="150000"/>
              </a:lnSpc>
              <a:buFont typeface="Arial" pitchFamily="34" charset="0"/>
              <a:buNone/>
            </a:pPr>
            <a:r>
              <a:rPr lang="fa-IR" altLang="en-US" sz="2000" dirty="0">
                <a:cs typeface="B Yagut" pitchFamily="2" charset="-78"/>
              </a:rPr>
              <a:t>نام فایل</a:t>
            </a:r>
            <a:r>
              <a:rPr lang="en-US" altLang="en-US" sz="2000" dirty="0">
                <a:cs typeface="B Yagut" pitchFamily="2" charset="-78"/>
              </a:rPr>
              <a:t>:</a:t>
            </a:r>
            <a:r>
              <a:rPr lang="fa-IR" altLang="en-US" sz="2000" dirty="0">
                <a:cs typeface="B Yagut" pitchFamily="2" charset="-78"/>
              </a:rPr>
              <a:t> </a:t>
            </a:r>
            <a:r>
              <a:rPr lang="en-US" altLang="en-US" sz="2000" dirty="0">
                <a:cs typeface="B Yagut" pitchFamily="2" charset="-78"/>
              </a:rPr>
              <a:t>AB-(fasle2-6)-Morrori  </a:t>
            </a:r>
            <a:r>
              <a:rPr lang="en-US" altLang="en-US" sz="2000" dirty="0" err="1">
                <a:cs typeface="B Yagut" pitchFamily="2" charset="-78"/>
              </a:rPr>
              <a:t>barBemaryhaye</a:t>
            </a:r>
            <a:r>
              <a:rPr lang="en-US" altLang="en-US" sz="2000" dirty="0">
                <a:cs typeface="B Yagut" pitchFamily="2" charset="-78"/>
              </a:rPr>
              <a:t> </a:t>
            </a:r>
            <a:r>
              <a:rPr lang="fa-IR" altLang="en-US" sz="2000" dirty="0">
                <a:cs typeface="B Yagut" pitchFamily="2" charset="-78"/>
              </a:rPr>
              <a:t>       دانشگاه علوم پزشکی وخدمات </a:t>
            </a:r>
          </a:p>
          <a:p>
            <a:pPr marL="0" indent="0" algn="r" rtl="1">
              <a:lnSpc>
                <a:spcPct val="150000"/>
              </a:lnSpc>
              <a:buFont typeface="Arial" pitchFamily="34" charset="0"/>
              <a:buNone/>
            </a:pPr>
            <a:r>
              <a:rPr lang="en-US" altLang="en-US" sz="2000" dirty="0" err="1">
                <a:cs typeface="B Yagut" pitchFamily="2" charset="-78"/>
              </a:rPr>
              <a:t>az</a:t>
            </a:r>
            <a:r>
              <a:rPr lang="en-US" altLang="en-US" sz="2000" dirty="0">
                <a:cs typeface="B Yagut" pitchFamily="2" charset="-78"/>
              </a:rPr>
              <a:t> microorganisms </a:t>
            </a:r>
            <a:r>
              <a:rPr lang="en-US" altLang="en-US" sz="2000" dirty="0" err="1">
                <a:cs typeface="B Yagut" pitchFamily="2" charset="-78"/>
              </a:rPr>
              <a:t>va</a:t>
            </a:r>
            <a:r>
              <a:rPr lang="en-US" altLang="en-US" sz="2000" dirty="0">
                <a:cs typeface="B Yagut" pitchFamily="2" charset="-78"/>
              </a:rPr>
              <a:t> </a:t>
            </a:r>
            <a:r>
              <a:rPr lang="en-US" altLang="en-US" sz="2000" dirty="0" err="1">
                <a:cs typeface="B Yagut" pitchFamily="2" charset="-78"/>
              </a:rPr>
              <a:t>pesgeri</a:t>
            </a:r>
            <a:r>
              <a:rPr lang="en-US" altLang="en-US" sz="2000" dirty="0">
                <a:cs typeface="B Yagut" pitchFamily="2" charset="-78"/>
              </a:rPr>
              <a:t>  </a:t>
            </a:r>
            <a:r>
              <a:rPr lang="fa-IR" altLang="en-US" sz="2000" dirty="0">
                <a:cs typeface="B Yagut" pitchFamily="2" charset="-78"/>
              </a:rPr>
              <a:t> </a:t>
            </a:r>
            <a:r>
              <a:rPr lang="en-US" altLang="en-US" sz="2000" dirty="0" err="1">
                <a:cs typeface="B Yagut" pitchFamily="2" charset="-78"/>
              </a:rPr>
              <a:t>nashi</a:t>
            </a:r>
            <a:r>
              <a:rPr lang="en-US" altLang="en-US" sz="2000" dirty="0">
                <a:cs typeface="B Yagut" pitchFamily="2" charset="-78"/>
              </a:rPr>
              <a:t> </a:t>
            </a:r>
            <a:r>
              <a:rPr lang="fa-IR" altLang="en-US" sz="2000" dirty="0">
                <a:cs typeface="B Yagut" pitchFamily="2" charset="-78"/>
              </a:rPr>
              <a:t> </a:t>
            </a:r>
            <a:r>
              <a:rPr lang="en-US" altLang="en-US" sz="2000" dirty="0" err="1">
                <a:cs typeface="B Yagut" pitchFamily="2" charset="-78"/>
              </a:rPr>
              <a:t>shaye</a:t>
            </a:r>
            <a:r>
              <a:rPr lang="fa-IR" altLang="en-US" sz="2000" dirty="0">
                <a:cs typeface="B Yagut" pitchFamily="2" charset="-78"/>
              </a:rPr>
              <a:t>          </a:t>
            </a:r>
            <a:r>
              <a:rPr lang="en-US" altLang="en-US" sz="2000" dirty="0">
                <a:cs typeface="B Yagut" pitchFamily="2" charset="-78"/>
              </a:rPr>
              <a:t> </a:t>
            </a:r>
            <a:r>
              <a:rPr lang="fa-IR" altLang="en-US" sz="2000" dirty="0">
                <a:cs typeface="B Yagut" pitchFamily="2" charset="-78"/>
              </a:rPr>
              <a:t>      بهداشتی درمان اصفهان </a:t>
            </a:r>
          </a:p>
          <a:p>
            <a:pPr marL="0" indent="0" algn="r" rtl="1">
              <a:lnSpc>
                <a:spcPct val="150000"/>
              </a:lnSpc>
              <a:buFont typeface="Arial" pitchFamily="34" charset="0"/>
              <a:buNone/>
            </a:pPr>
            <a:r>
              <a:rPr lang="fa-IR" altLang="en-US" sz="2000" dirty="0">
                <a:cs typeface="B Yagut" pitchFamily="2" charset="-78"/>
              </a:rPr>
              <a:t>   </a:t>
            </a:r>
            <a:r>
              <a:rPr lang="en-US" altLang="en-US" sz="2000" dirty="0">
                <a:cs typeface="B Yagut" pitchFamily="2" charset="-78"/>
              </a:rPr>
              <a:t>edit2</a:t>
            </a:r>
            <a:r>
              <a:rPr lang="fa-IR" altLang="en-US" sz="2000" dirty="0">
                <a:cs typeface="B Yagut" pitchFamily="2" charset="-78"/>
              </a:rPr>
              <a:t>(</a:t>
            </a:r>
            <a:r>
              <a:rPr lang="en-US" altLang="en-US" sz="2000" dirty="0">
                <a:cs typeface="B Yagut" pitchFamily="2" charset="-78"/>
              </a:rPr>
              <a:t>4</a:t>
            </a:r>
            <a:r>
              <a:rPr lang="fa-IR" altLang="en-US" sz="2000" dirty="0">
                <a:cs typeface="B Yagut" pitchFamily="2" charset="-78"/>
              </a:rPr>
              <a:t>)  </a:t>
            </a:r>
            <a:r>
              <a:rPr lang="en-US" altLang="en-US" sz="2000" dirty="0">
                <a:cs typeface="B Yagut" pitchFamily="2" charset="-78"/>
              </a:rPr>
              <a:t> </a:t>
            </a:r>
            <a:r>
              <a:rPr lang="en-US" altLang="en-US" sz="2000" dirty="0" err="1">
                <a:cs typeface="B Yagut" pitchFamily="2" charset="-78"/>
              </a:rPr>
              <a:t>barnameh</a:t>
            </a:r>
            <a:r>
              <a:rPr lang="en-US" altLang="en-US" sz="2000" dirty="0">
                <a:cs typeface="B Yagut" pitchFamily="2" charset="-78"/>
              </a:rPr>
              <a:t> </a:t>
            </a:r>
            <a:r>
              <a:rPr lang="en-US" altLang="en-US" sz="2000" dirty="0" err="1">
                <a:cs typeface="B Yagut" pitchFamily="2" charset="-78"/>
              </a:rPr>
              <a:t>salamt</a:t>
            </a:r>
            <a:r>
              <a:rPr lang="en-US" altLang="en-US" sz="2000" dirty="0">
                <a:cs typeface="B Yagut" pitchFamily="2" charset="-78"/>
              </a:rPr>
              <a:t> </a:t>
            </a:r>
            <a:r>
              <a:rPr lang="en-US" altLang="en-US" sz="2000" dirty="0" err="1">
                <a:cs typeface="B Yagut" pitchFamily="2" charset="-78"/>
              </a:rPr>
              <a:t>jari</a:t>
            </a:r>
            <a:r>
              <a:rPr lang="fa-IR" altLang="en-US" sz="2000" dirty="0">
                <a:cs typeface="B Yagut" pitchFamily="2" charset="-78"/>
              </a:rPr>
              <a:t> </a:t>
            </a:r>
            <a:r>
              <a:rPr lang="en-US" altLang="en-US" sz="2000" dirty="0" err="1">
                <a:cs typeface="B Yagut" pitchFamily="2" charset="-78"/>
              </a:rPr>
              <a:t>asase</a:t>
            </a:r>
            <a:r>
              <a:rPr lang="fa-IR" altLang="en-US" sz="2000" dirty="0">
                <a:cs typeface="B Yagut" pitchFamily="2" charset="-78"/>
              </a:rPr>
              <a:t> </a:t>
            </a:r>
            <a:r>
              <a:rPr lang="en-US" altLang="en-US" sz="2000" dirty="0">
                <a:cs typeface="B Yagut" pitchFamily="2" charset="-78"/>
              </a:rPr>
              <a:t>bar</a:t>
            </a:r>
            <a:r>
              <a:rPr lang="fa-IR" altLang="en-US" sz="2000" dirty="0">
                <a:cs typeface="B Yagut" pitchFamily="2" charset="-78"/>
              </a:rPr>
              <a:t>        </a:t>
            </a:r>
          </a:p>
          <a:p>
            <a:pPr marL="0" indent="0">
              <a:lnSpc>
                <a:spcPct val="150000"/>
              </a:lnSpc>
              <a:buFont typeface="Arial" pitchFamily="34" charset="0"/>
              <a:buNone/>
            </a:pPr>
            <a:endParaRPr lang="en-US" altLang="en-US" sz="2400"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2" y="620688"/>
            <a:ext cx="1734857" cy="1621606"/>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117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Content Placeholder 2">
            <a:extLst>
              <a:ext uri="{FF2B5EF4-FFF2-40B4-BE49-F238E27FC236}">
                <a16:creationId xmlns:a16="http://schemas.microsoft.com/office/drawing/2014/main" id="{4BA6EC0C-3DA4-411C-80DD-7E3948D85339}"/>
              </a:ext>
            </a:extLst>
          </p:cNvPr>
          <p:cNvSpPr>
            <a:spLocks noGrp="1"/>
          </p:cNvSpPr>
          <p:nvPr>
            <p:ph idx="1"/>
          </p:nvPr>
        </p:nvSpPr>
        <p:spPr>
          <a:xfrm>
            <a:off x="250825" y="836613"/>
            <a:ext cx="8229600" cy="4525962"/>
          </a:xfrm>
        </p:spPr>
        <p:txBody>
          <a:bodyPr/>
          <a:lstStyle/>
          <a:p>
            <a:pPr marL="0" indent="0" algn="r" rtl="1">
              <a:lnSpc>
                <a:spcPct val="150000"/>
              </a:lnSpc>
              <a:buFont typeface="Arial" pitchFamily="34" charset="0"/>
              <a:buNone/>
              <a:defRPr/>
            </a:pPr>
            <a:r>
              <a:rPr lang="fa-IR" altLang="en-US" sz="2800" b="1" dirty="0">
                <a:solidFill>
                  <a:srgbClr val="000000"/>
                </a:solidFill>
                <a:latin typeface="BZar"/>
                <a:cs typeface="B Yagut" panose="00000400000000000000" pitchFamily="2" charset="-78"/>
              </a:rPr>
              <a:t>پيشگيري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مشاوره و آموزش به بيمار در زمينه هاي رفتارهاي جنسي سالم</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توصيه و آموزش استفاده از كاندوم</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توصيه به ضدعفوني كردن لباس زير بيمار و شريك جنسي وي </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 استفاده از آفتاب براي خشك كردن لباسها.</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آموزش جامعه در مورد بيماري، علائم و ضرورت مراجعه براي دريافت درمان </a:t>
            </a:r>
            <a:r>
              <a:rPr lang="fa-IR" altLang="en-US" dirty="0"/>
              <a:t/>
            </a:r>
            <a:br>
              <a:rPr lang="fa-IR" altLang="en-US" dirty="0"/>
            </a:br>
            <a:r>
              <a:rPr lang="fa-IR" altLang="en-US" dirty="0"/>
              <a:t/>
            </a:r>
            <a:br>
              <a:rPr lang="fa-IR" altLang="en-US" dirty="0"/>
            </a:br>
            <a:endParaRPr lang="en-US" altLang="en-US"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3952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Content Placeholder 2"/>
          <p:cNvSpPr>
            <a:spLocks noGrp="1"/>
          </p:cNvSpPr>
          <p:nvPr>
            <p:ph idx="1"/>
          </p:nvPr>
        </p:nvSpPr>
        <p:spPr>
          <a:xfrm>
            <a:off x="415048" y="548680"/>
            <a:ext cx="8229600" cy="5289451"/>
          </a:xfrm>
        </p:spPr>
        <p:txBody>
          <a:bodyPr/>
          <a:lstStyle/>
          <a:p>
            <a:pPr marL="0" indent="0" algn="ctr" rtl="1">
              <a:lnSpc>
                <a:spcPct val="150000"/>
              </a:lnSpc>
              <a:buFont typeface="Arial" pitchFamily="34" charset="0"/>
              <a:buNone/>
            </a:pPr>
            <a:r>
              <a:rPr lang="fa-IR" altLang="en-US" b="1" dirty="0">
                <a:cs typeface="B Yagut" pitchFamily="2" charset="-78"/>
              </a:rPr>
              <a:t>خلاصه ونتیجه گیری</a:t>
            </a:r>
          </a:p>
          <a:p>
            <a:pPr marL="0" indent="0" algn="r" rtl="1">
              <a:lnSpc>
                <a:spcPct val="150000"/>
              </a:lnSpc>
              <a:buNone/>
            </a:pPr>
            <a:r>
              <a:rPr lang="fa-IR" altLang="en-US" sz="2800" dirty="0">
                <a:cs typeface="B Yagut" pitchFamily="2" charset="-78"/>
              </a:rPr>
              <a:t>درطی چهار جلسه مروری بر بیماری های ناشی از میکروارگانیسم ها بر اساس برنامه نظام سلامت جاری کشور انجام شد. گفتیم که تعدادی از این بیماری ها در صورت بروز باید به صورت تلفنی و فوری به مرکز مبارزه با بیماری شبکه بهداشت گزارش شوند، وراه پیشگیری از آنها را باهم مرور کردیم.</a:t>
            </a:r>
          </a:p>
          <a:p>
            <a:pPr marL="0" indent="0" algn="r" rtl="1">
              <a:lnSpc>
                <a:spcPct val="150000"/>
              </a:lnSpc>
              <a:buFont typeface="Arial" pitchFamily="34" charset="0"/>
              <a:buNone/>
            </a:pPr>
            <a:r>
              <a:rPr lang="fa-IR" altLang="en-US" sz="2800" dirty="0">
                <a:cs typeface="B Yagut" pitchFamily="2" charset="-78"/>
              </a:rPr>
              <a:t>ان شاا... در درس بیماری های واگیر به طور کامل  علایم، تشخیص ودرمان این بیماری های خدمت شما بزرگواران ارائه خواهد شد.</a:t>
            </a:r>
            <a:endParaRPr lang="en-US" altLang="en-US" sz="2800" dirty="0">
              <a:cs typeface="B Yagut"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2491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p:cNvSpPr>
            <a:spLocks noGrp="1"/>
          </p:cNvSpPr>
          <p:nvPr>
            <p:ph idx="1"/>
          </p:nvPr>
        </p:nvSpPr>
        <p:spPr>
          <a:xfrm>
            <a:off x="422165" y="522287"/>
            <a:ext cx="8229600" cy="5282977"/>
          </a:xfrm>
        </p:spPr>
        <p:txBody>
          <a:bodyPr/>
          <a:lstStyle/>
          <a:p>
            <a:pPr marL="0" indent="0" algn="ctr">
              <a:buFont typeface="Arial" pitchFamily="34" charset="0"/>
              <a:buNone/>
            </a:pPr>
            <a:r>
              <a:rPr lang="fa-IR" altLang="en-US" dirty="0">
                <a:cs typeface="B Yagut" pitchFamily="2" charset="-78"/>
              </a:rPr>
              <a:t>پرسش وتمرین</a:t>
            </a:r>
          </a:p>
          <a:p>
            <a:pPr marL="0" indent="0" algn="r" rtl="1">
              <a:buFont typeface="Arial" pitchFamily="34" charset="0"/>
              <a:buNone/>
            </a:pPr>
            <a:r>
              <a:rPr lang="fa-IR" altLang="en-US" sz="2500" dirty="0">
                <a:cs typeface="B Yagut" pitchFamily="2" charset="-78"/>
              </a:rPr>
              <a:t>1- جهت پیشگیری از کدام نوع هپاتیت نظارت بر تهیه مواد غذایی ضروری می باشد؟</a:t>
            </a:r>
          </a:p>
          <a:p>
            <a:pPr marL="0" indent="0" algn="r" rtl="1">
              <a:buFont typeface="Arial" pitchFamily="34" charset="0"/>
              <a:buNone/>
            </a:pPr>
            <a:r>
              <a:rPr lang="fa-IR" altLang="en-US" sz="2500" dirty="0">
                <a:cs typeface="B Yagut" pitchFamily="2" charset="-78"/>
              </a:rPr>
              <a:t>الف- </a:t>
            </a:r>
            <a:r>
              <a:rPr lang="en-US" altLang="en-US" sz="2500" dirty="0">
                <a:cs typeface="B Yagut" pitchFamily="2" charset="-78"/>
              </a:rPr>
              <a:t>A,B</a:t>
            </a:r>
            <a:r>
              <a:rPr lang="fa-IR" altLang="en-US" sz="2500" dirty="0">
                <a:cs typeface="B Yagut" pitchFamily="2" charset="-78"/>
              </a:rPr>
              <a:t>          ب-</a:t>
            </a:r>
            <a:r>
              <a:rPr lang="en-US" altLang="en-US" sz="2500" dirty="0">
                <a:cs typeface="B Yagut" pitchFamily="2" charset="-78"/>
              </a:rPr>
              <a:t>B,C</a:t>
            </a:r>
            <a:r>
              <a:rPr lang="fa-IR" altLang="en-US" sz="2500" dirty="0">
                <a:cs typeface="B Yagut" pitchFamily="2" charset="-78"/>
              </a:rPr>
              <a:t>                   ج-  </a:t>
            </a:r>
            <a:r>
              <a:rPr lang="en-US" altLang="en-US" sz="2500" dirty="0">
                <a:cs typeface="B Yagut" pitchFamily="2" charset="-78"/>
              </a:rPr>
              <a:t>C,E</a:t>
            </a:r>
            <a:r>
              <a:rPr lang="fa-IR" altLang="en-US" sz="2500" dirty="0">
                <a:cs typeface="B Yagut" pitchFamily="2" charset="-78"/>
              </a:rPr>
              <a:t>                   د-</a:t>
            </a:r>
            <a:r>
              <a:rPr lang="en-US" altLang="en-US" sz="2500" dirty="0">
                <a:cs typeface="B Yagut" pitchFamily="2" charset="-78"/>
              </a:rPr>
              <a:t>A,E</a:t>
            </a:r>
            <a:endParaRPr lang="fa-IR" altLang="en-US" sz="2500" dirty="0">
              <a:cs typeface="B Yagut" pitchFamily="2" charset="-78"/>
            </a:endParaRPr>
          </a:p>
          <a:p>
            <a:pPr marL="0" indent="0" algn="r">
              <a:buFont typeface="Arial" pitchFamily="34" charset="0"/>
              <a:buNone/>
            </a:pPr>
            <a:r>
              <a:rPr lang="fa-IR" altLang="en-US" sz="2500" dirty="0">
                <a:cs typeface="B Yagut" pitchFamily="2" charset="-78"/>
              </a:rPr>
              <a:t>2-کدام گزین"مهمترین راه پیشگیری از بیماری سل" را صحیح نشان </a:t>
            </a:r>
          </a:p>
          <a:p>
            <a:pPr marL="0" indent="0" algn="r">
              <a:buFont typeface="Arial" pitchFamily="34" charset="0"/>
              <a:buNone/>
            </a:pPr>
            <a:r>
              <a:rPr lang="fa-IR" altLang="en-US" sz="2500" dirty="0">
                <a:cs typeface="B Yagut" pitchFamily="2" charset="-78"/>
              </a:rPr>
              <a:t>می دهد؟</a:t>
            </a:r>
          </a:p>
          <a:p>
            <a:pPr marL="0" indent="0" algn="r" rtl="1">
              <a:buFont typeface="Arial" pitchFamily="34" charset="0"/>
              <a:buNone/>
            </a:pPr>
            <a:r>
              <a:rPr lang="fa-IR" altLang="en-US" sz="2500" dirty="0">
                <a:cs typeface="B Yagut" pitchFamily="2" charset="-78"/>
              </a:rPr>
              <a:t>الف-حذف منابع انتشار با درمان           ب- واکسیناسیون</a:t>
            </a:r>
            <a:r>
              <a:rPr lang="en-US" altLang="en-US" sz="2500" dirty="0">
                <a:cs typeface="B Yagut" pitchFamily="2" charset="-78"/>
              </a:rPr>
              <a:t> BCG</a:t>
            </a:r>
            <a:r>
              <a:rPr lang="fa-IR" altLang="en-US" sz="2500" dirty="0">
                <a:cs typeface="B Yagut" pitchFamily="2" charset="-78"/>
              </a:rPr>
              <a:t> </a:t>
            </a:r>
          </a:p>
          <a:p>
            <a:pPr marL="0" indent="0" algn="r">
              <a:buFont typeface="Arial" pitchFamily="34" charset="0"/>
              <a:buNone/>
            </a:pPr>
            <a:r>
              <a:rPr lang="fa-IR" altLang="en-US" sz="2500" dirty="0">
                <a:cs typeface="B Yagut" pitchFamily="2" charset="-78"/>
              </a:rPr>
              <a:t> ج-درمان پروفیلاکسی بیماران           د-وجود تهویه مناسب در اتاق بیمار</a:t>
            </a:r>
          </a:p>
          <a:p>
            <a:pPr marL="0" indent="0" algn="r">
              <a:buFont typeface="Arial" pitchFamily="34" charset="0"/>
              <a:buNone/>
            </a:pPr>
            <a:r>
              <a:rPr lang="fa-IR" altLang="en-US" sz="2500" dirty="0">
                <a:cs typeface="B Yagut" pitchFamily="2" charset="-78"/>
              </a:rPr>
              <a:t> 3-کدام میکروارگانیسم زیر عامل ایجاد لیشمانیوز می باشد؟</a:t>
            </a:r>
          </a:p>
          <a:p>
            <a:pPr marL="0" indent="0" algn="r">
              <a:buFont typeface="Arial" pitchFamily="34" charset="0"/>
              <a:buNone/>
            </a:pPr>
            <a:r>
              <a:rPr lang="fa-IR" altLang="en-US" sz="2500" dirty="0">
                <a:cs typeface="B Yagut" pitchFamily="2" charset="-78"/>
              </a:rPr>
              <a:t>الف-قارچ             ب- انگل          ج- ویروس       د-باکتری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75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Content Placeholder 2"/>
          <p:cNvSpPr>
            <a:spLocks noGrp="1"/>
          </p:cNvSpPr>
          <p:nvPr>
            <p:ph idx="1"/>
          </p:nvPr>
        </p:nvSpPr>
        <p:spPr>
          <a:xfrm>
            <a:off x="539552" y="692696"/>
            <a:ext cx="8229600" cy="4568825"/>
          </a:xfrm>
        </p:spPr>
        <p:txBody>
          <a:bodyPr/>
          <a:lstStyle/>
          <a:p>
            <a:pPr marL="0" indent="0" algn="r" rtl="1">
              <a:buFont typeface="Arial" pitchFamily="34" charset="0"/>
              <a:buNone/>
            </a:pPr>
            <a:r>
              <a:rPr lang="fa-IR" altLang="en-US" sz="2500" dirty="0">
                <a:cs typeface="B Yagut" pitchFamily="2" charset="-78"/>
              </a:rPr>
              <a:t>4-عبارت زیر در مورد کدام بیماری صحیح است؟</a:t>
            </a:r>
          </a:p>
          <a:p>
            <a:pPr marL="0" indent="0" algn="r">
              <a:buFont typeface="Arial" pitchFamily="34" charset="0"/>
              <a:buNone/>
            </a:pPr>
            <a:r>
              <a:rPr lang="fa-IR" altLang="en-US" sz="2500" dirty="0">
                <a:cs typeface="B Yagut" pitchFamily="2" charset="-78"/>
              </a:rPr>
              <a:t>"بیماری میکروبی حاد مشترک بین انسان ودام برروی پوست اثر می </a:t>
            </a:r>
          </a:p>
          <a:p>
            <a:pPr marL="0" indent="0" algn="r">
              <a:buFont typeface="Arial" pitchFamily="34" charset="0"/>
              <a:buNone/>
            </a:pPr>
            <a:r>
              <a:rPr lang="fa-IR" altLang="en-US" sz="2500" dirty="0">
                <a:cs typeface="B Yagut" pitchFamily="2" charset="-78"/>
              </a:rPr>
              <a:t>کند ولی بندرت ممکن است دستگاه تنفس وگوارش راهم در گیرکند.</a:t>
            </a:r>
          </a:p>
          <a:p>
            <a:pPr marL="0" indent="0" algn="r">
              <a:buFont typeface="Arial" pitchFamily="34" charset="0"/>
              <a:buNone/>
            </a:pPr>
            <a:r>
              <a:rPr lang="fa-IR" altLang="en-US" sz="2500" dirty="0">
                <a:cs typeface="B Yagut" pitchFamily="2" charset="-78"/>
              </a:rPr>
              <a:t>"الف-سیاه سرفه     ب- حصبه         ج- سیاه زخم        د- شیگلوز </a:t>
            </a:r>
            <a:endParaRPr lang="en-US" altLang="en-US" sz="2500" dirty="0">
              <a:cs typeface="B Yagut" pitchFamily="2" charset="-78"/>
            </a:endParaRPr>
          </a:p>
          <a:p>
            <a:pPr marL="0" indent="0" algn="r" rtl="1">
              <a:buFont typeface="Arial" pitchFamily="34" charset="0"/>
              <a:buNone/>
            </a:pPr>
            <a:endParaRPr lang="fa-IR" altLang="en-US" sz="1400" dirty="0">
              <a:cs typeface="B Yagut" pitchFamily="2" charset="-78"/>
            </a:endParaRPr>
          </a:p>
          <a:p>
            <a:pPr marL="0" indent="0" algn="r" rtl="1">
              <a:buFont typeface="Arial" pitchFamily="34" charset="0"/>
              <a:buNone/>
            </a:pPr>
            <a:r>
              <a:rPr lang="fa-IR" altLang="en-US" sz="2500" dirty="0">
                <a:cs typeface="B Yagut" pitchFamily="2" charset="-78"/>
              </a:rPr>
              <a:t>5-عبارت زیر کدام بیماری را توصیف می کند؟</a:t>
            </a:r>
          </a:p>
          <a:p>
            <a:pPr marL="0" indent="0" algn="r" rtl="1">
              <a:buFont typeface="Arial" pitchFamily="34" charset="0"/>
              <a:buNone/>
            </a:pPr>
            <a:r>
              <a:rPr lang="fa-IR" altLang="en-US" sz="2500" dirty="0">
                <a:cs typeface="B Yagut" pitchFamily="2" charset="-78"/>
              </a:rPr>
              <a:t>"غالبا یک بیماری روستایی است وگله داران رابیشتر از بقیه افراد گرفتار  می کند.عامل آن یک انگل از خانواده کرم های مسطح است."</a:t>
            </a:r>
          </a:p>
          <a:p>
            <a:pPr marL="0" indent="0" algn="r" rtl="1">
              <a:buFont typeface="Arial" pitchFamily="34" charset="0"/>
              <a:buNone/>
            </a:pPr>
            <a:r>
              <a:rPr lang="fa-IR" altLang="en-US" sz="2500" dirty="0">
                <a:cs typeface="B Yagut" pitchFamily="2" charset="-78"/>
              </a:rPr>
              <a:t>الف-لیپتوسیپروزیس                        ب-شیگلوزیس      </a:t>
            </a:r>
          </a:p>
          <a:p>
            <a:pPr marL="0" indent="0" algn="r" rtl="1">
              <a:buFont typeface="Arial" pitchFamily="34" charset="0"/>
              <a:buNone/>
            </a:pPr>
            <a:r>
              <a:rPr lang="fa-IR" altLang="en-US" sz="2500" dirty="0">
                <a:cs typeface="B Yagut" pitchFamily="2" charset="-78"/>
              </a:rPr>
              <a:t> ج-فاسیولیازیس                             د- لیشمانیوزیس</a:t>
            </a:r>
            <a:endParaRPr lang="en-US" altLang="en-US" sz="2500" dirty="0">
              <a:cs typeface="B Yagut" pitchFamily="2" charset="-78"/>
            </a:endParaRPr>
          </a:p>
        </p:txBody>
      </p:sp>
    </p:spTree>
  </p:cSld>
  <p:clrMapOvr>
    <a:masterClrMapping/>
  </p:clrMapOvr>
  <p:transition advTm="5426"/>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ChangeArrowheads="1"/>
          </p:cNvSpPr>
          <p:nvPr/>
        </p:nvSpPr>
        <p:spPr bwMode="auto">
          <a:xfrm>
            <a:off x="1406899" y="4663784"/>
            <a:ext cx="138564" cy="692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pPr defTabSz="685800"/>
            <a:r>
              <a:rPr lang="en-US" altLang="en-US" sz="1350"/>
              <a:t/>
            </a:r>
            <a:br>
              <a:rPr lang="en-US" altLang="en-US" sz="1350"/>
            </a:br>
            <a:r>
              <a:rPr lang="en-US" altLang="en-US" sz="1350"/>
              <a:t/>
            </a:r>
            <a:br>
              <a:rPr lang="en-US" altLang="en-US" sz="1350"/>
            </a:br>
            <a:endParaRPr lang="en-US" altLang="en-US" sz="1350"/>
          </a:p>
        </p:txBody>
      </p:sp>
      <p:pic>
        <p:nvPicPr>
          <p:cNvPr id="2" name="Audio 1">
            <a:hlinkClick r:id="" action="ppaction://media"/>
            <a:extLst>
              <a:ext uri="{FF2B5EF4-FFF2-40B4-BE49-F238E27FC236}">
                <a16:creationId xmlns:a16="http://schemas.microsoft.com/office/drawing/2014/main" id="{6F39A8CE-C368-41DE-A0D0-CDE25CE1EF7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96613" y="5661248"/>
            <a:ext cx="457200" cy="457200"/>
          </a:xfrm>
          <a:prstGeom prst="rect">
            <a:avLst/>
          </a:prstGeom>
        </p:spPr>
      </p:pic>
      <p:sp>
        <p:nvSpPr>
          <p:cNvPr id="5" name="Content Placeholder 2">
            <a:extLst>
              <a:ext uri="{FF2B5EF4-FFF2-40B4-BE49-F238E27FC236}">
                <a16:creationId xmlns:a16="http://schemas.microsoft.com/office/drawing/2014/main" id="{3ECB6A76-2DC6-4419-86D7-8FB5892E262B}"/>
              </a:ext>
            </a:extLst>
          </p:cNvPr>
          <p:cNvSpPr>
            <a:spLocks noGrp="1"/>
          </p:cNvSpPr>
          <p:nvPr>
            <p:ph idx="1"/>
          </p:nvPr>
        </p:nvSpPr>
        <p:spPr>
          <a:xfrm>
            <a:off x="398775" y="260648"/>
            <a:ext cx="8326438" cy="4840288"/>
          </a:xfrm>
        </p:spPr>
        <p:txBody>
          <a:bodyPr/>
          <a:lstStyle/>
          <a:p>
            <a:pPr marL="0" indent="0" algn="ctr" rtl="1">
              <a:buFont typeface="Arial" pitchFamily="34" charset="0"/>
              <a:buNone/>
            </a:pPr>
            <a:r>
              <a:rPr lang="fa-IR" altLang="en-US" sz="2800" b="1" dirty="0">
                <a:cs typeface="B Yagut" pitchFamily="2" charset="-78"/>
              </a:rPr>
              <a:t>منابع</a:t>
            </a:r>
          </a:p>
          <a:p>
            <a:pPr marL="0" indent="0" algn="r" rtl="1">
              <a:buNone/>
            </a:pPr>
            <a:r>
              <a:rPr lang="fa-IR" altLang="en-US" sz="2800" dirty="0">
                <a:cs typeface="B Yagut" pitchFamily="2" charset="-78"/>
              </a:rPr>
              <a:t>1-</a:t>
            </a:r>
            <a:r>
              <a:rPr lang="fa-IR" sz="2800" dirty="0">
                <a:cs typeface="B Yagut" panose="00000400000000000000" pitchFamily="2" charset="-78"/>
              </a:rPr>
              <a:t>مدیریت توسعه وارتقاءشبکه. </a:t>
            </a:r>
            <a:r>
              <a:rPr lang="fa-IR" altLang="en-US" sz="2800" dirty="0">
                <a:cs typeface="B Yagut" pitchFamily="2" charset="-78"/>
              </a:rPr>
              <a:t>آموزشی بیماری های واگیر (1)از مجموعه کتب بهورزی. معاونت بهداشت،دانشگاه علوم پزشکی مشهد،1396</a:t>
            </a:r>
          </a:p>
          <a:p>
            <a:pPr marL="0" indent="0" algn="r" rtl="1">
              <a:buNone/>
            </a:pPr>
            <a:r>
              <a:rPr lang="fa-IR" altLang="en-US" sz="2800" dirty="0">
                <a:cs typeface="B Yagut" pitchFamily="2" charset="-78"/>
              </a:rPr>
              <a:t>2-</a:t>
            </a:r>
            <a:r>
              <a:rPr lang="fa-IR" sz="2800" dirty="0">
                <a:cs typeface="B Yagut" panose="00000400000000000000" pitchFamily="2" charset="-78"/>
              </a:rPr>
              <a:t>مدیریت توسعه وارتقاءشبکه. </a:t>
            </a:r>
            <a:r>
              <a:rPr lang="fa-IR" altLang="en-US" sz="2800" dirty="0">
                <a:cs typeface="B Yagut" pitchFamily="2" charset="-78"/>
              </a:rPr>
              <a:t>آموزشی بیماری های واگیر (2)از مجموعه کتب بهورزی. معاونت بهداشت،دانشگاه علوم پزشکی مشهد،1396</a:t>
            </a:r>
          </a:p>
          <a:p>
            <a:pPr marL="0" indent="0" algn="r" rtl="1">
              <a:buNone/>
            </a:pPr>
            <a:r>
              <a:rPr lang="fa-IR" altLang="en-US" sz="2800" dirty="0">
                <a:cs typeface="B Yagut" pitchFamily="2" charset="-78"/>
              </a:rPr>
              <a:t>3-مرکز مدیریت بیماری های واگیر. راهنمای جامع نظام مراقبت بیماری های واگیربرای پزشك خانواده، معاونت بهداشت. وزارت بهداشت، درمان و آموزش پزشكی.زمستان 91</a:t>
            </a:r>
          </a:p>
          <a:p>
            <a:pPr marL="0" indent="0" algn="r" rtl="1">
              <a:buNone/>
            </a:pPr>
            <a:r>
              <a:rPr lang="fa-IR" altLang="en-US" sz="2800" dirty="0">
                <a:cs typeface="B Yagut" pitchFamily="2" charset="-78"/>
              </a:rPr>
              <a:t>4-طباطبائی،س،م.زهرائی،م،احمدی نیا،ه،قطبی،م،رحیمی،ف.اصول پیشگیری ومراقبت ازبیماریها.ناشر انتشارات روح قلم.1385</a:t>
            </a:r>
            <a:endParaRPr lang="en-US" altLang="en-US" sz="2800" dirty="0">
              <a:cs typeface="B Yagut" pitchFamily="2" charset="-78"/>
            </a:endParaRPr>
          </a:p>
          <a:p>
            <a:pPr marL="0" indent="0" algn="r" rtl="1">
              <a:buFont typeface="Arial" pitchFamily="34" charset="0"/>
              <a:buNone/>
            </a:pPr>
            <a:endParaRPr lang="en-US" altLang="en-US" sz="2800" dirty="0"/>
          </a:p>
        </p:txBody>
      </p:sp>
    </p:spTree>
    <p:extLst>
      <p:ext uri="{BB962C8B-B14F-4D97-AF65-F5344CB8AC3E}">
        <p14:creationId xmlns:p14="http://schemas.microsoft.com/office/powerpoint/2010/main" val="929419372"/>
      </p:ext>
    </p:extLst>
  </p:cSld>
  <p:clrMapOvr>
    <a:masterClrMapping/>
  </p:clrMapOvr>
  <mc:AlternateContent xmlns:mc="http://schemas.openxmlformats.org/markup-compatibility/2006" xmlns:p14="http://schemas.microsoft.com/office/powerpoint/2010/main">
    <mc:Choice Requires="p14">
      <p:transition spd="slow" p14:dur="2000" advTm="2069"/>
    </mc:Choice>
    <mc:Fallback xmlns="">
      <p:transition spd="slow" advTm="2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2">
            <a:extLst>
              <a:ext uri="{FF2B5EF4-FFF2-40B4-BE49-F238E27FC236}">
                <a16:creationId xmlns:a16="http://schemas.microsoft.com/office/drawing/2014/main" id="{6D363732-35A2-490B-9A07-AC391EF072CE}"/>
              </a:ext>
            </a:extLst>
          </p:cNvPr>
          <p:cNvSpPr>
            <a:spLocks noGrp="1"/>
          </p:cNvSpPr>
          <p:nvPr>
            <p:ph idx="1"/>
          </p:nvPr>
        </p:nvSpPr>
        <p:spPr>
          <a:xfrm>
            <a:off x="457200" y="2565400"/>
            <a:ext cx="8229600" cy="3560763"/>
          </a:xfrm>
        </p:spPr>
        <p:txBody>
          <a:bodyPr>
            <a:noAutofit/>
          </a:bodyPr>
          <a:lstStyle/>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دانشگاه علوم پزشکی و خدمات بهداشتی درمانی اصفهان</a:t>
            </a: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مرکز آموزش بهورزی سمیرم</a:t>
            </a:r>
          </a:p>
          <a:p>
            <a:pPr marL="0" indent="0" algn="ctr" rtl="1">
              <a:buNone/>
            </a:pPr>
            <a:endParaRPr lang="fa-IR" sz="2800" b="1" dirty="0">
              <a:ln/>
              <a:effectLst>
                <a:outerShdw blurRad="38100" dist="19050" dir="2700000" algn="tl" rotWithShape="0">
                  <a:schemeClr val="dk1">
                    <a:lumMod val="50000"/>
                    <a:alpha val="40000"/>
                  </a:schemeClr>
                </a:outerShdw>
              </a:effectLst>
              <a:cs typeface="B Yagut" panose="00000400000000000000" pitchFamily="2" charset="-78"/>
            </a:endParaRPr>
          </a:p>
          <a:p>
            <a:pPr marL="0" indent="0" algn="ctr" rtl="1">
              <a:buNone/>
            </a:pPr>
            <a:r>
              <a:rPr lang="fa-IR" sz="2800" b="1" dirty="0">
                <a:ln/>
                <a:effectLst>
                  <a:outerShdw blurRad="38100" dist="19050" dir="2700000" algn="tl" rotWithShape="0">
                    <a:schemeClr val="dk1">
                      <a:lumMod val="50000"/>
                      <a:alpha val="40000"/>
                    </a:schemeClr>
                  </a:outerShdw>
                </a:effectLst>
                <a:cs typeface="B Yagut" panose="00000400000000000000" pitchFamily="2" charset="-78"/>
              </a:rPr>
              <a:t> </a:t>
            </a:r>
            <a:r>
              <a:rPr lang="en-US" sz="2800" b="1" dirty="0">
                <a:ln/>
                <a:effectLst>
                  <a:outerShdw blurRad="38100" dist="19050" dir="2700000" algn="tl" rotWithShape="0">
                    <a:schemeClr val="dk1">
                      <a:lumMod val="50000"/>
                      <a:alpha val="40000"/>
                    </a:schemeClr>
                  </a:outerShdw>
                </a:effectLst>
                <a:cs typeface="B Yagut" panose="00000400000000000000" pitchFamily="2" charset="-78"/>
              </a:rPr>
              <a:t>Email : beh.semirom@phc.mui.ac.ir</a:t>
            </a:r>
          </a:p>
          <a:p>
            <a:pPr marL="0" indent="0" algn="ctr" rtl="1">
              <a:buNone/>
            </a:pPr>
            <a:r>
              <a:rPr lang="fa-IR" altLang="en-US" sz="2800" b="1" dirty="0">
                <a:solidFill>
                  <a:schemeClr val="bg2">
                    <a:lumMod val="25000"/>
                  </a:schemeClr>
                </a:solidFill>
                <a:effectLst>
                  <a:outerShdw blurRad="38100" dist="38100" dir="2700000" algn="tl">
                    <a:srgbClr val="000000">
                      <a:alpha val="43137"/>
                    </a:srgbClr>
                  </a:outerShdw>
                </a:effectLst>
                <a:cs typeface="B Yagut" panose="00000400000000000000" pitchFamily="2" charset="-78"/>
              </a:rPr>
              <a:t>باتشکر از بذل توجه شما</a:t>
            </a:r>
            <a:endParaRPr lang="en-US" sz="2800" b="1" i="1" dirty="0">
              <a:ln/>
              <a:effectLst>
                <a:outerShdw blurRad="38100" dist="19050" dir="2700000" algn="tl" rotWithShape="0">
                  <a:schemeClr val="dk1">
                    <a:lumMod val="50000"/>
                    <a:alpha val="40000"/>
                  </a:schemeClr>
                </a:outerShdw>
              </a:effectLst>
              <a:cs typeface="B Yagut" panose="00000400000000000000" pitchFamily="2" charset="-78"/>
            </a:endParaRPr>
          </a:p>
        </p:txBody>
      </p:sp>
      <p:sp>
        <p:nvSpPr>
          <p:cNvPr id="8" name="Title 1">
            <a:extLst>
              <a:ext uri="{FF2B5EF4-FFF2-40B4-BE49-F238E27FC236}">
                <a16:creationId xmlns:a16="http://schemas.microsoft.com/office/drawing/2014/main" id="{FA97017D-C68B-4A17-9485-F431FD03D4E1}"/>
              </a:ext>
            </a:extLst>
          </p:cNvPr>
          <p:cNvSpPr>
            <a:spLocks noGrp="1"/>
          </p:cNvSpPr>
          <p:nvPr>
            <p:ph type="title"/>
          </p:nvPr>
        </p:nvSpPr>
        <p:spPr>
          <a:xfrm>
            <a:off x="457200" y="620713"/>
            <a:ext cx="8229600" cy="1295400"/>
          </a:xfrm>
        </p:spPr>
        <p:txBody>
          <a:bodyPr>
            <a:normAutofit fontScale="90000"/>
          </a:bodyPr>
          <a:lstStyle/>
          <a:p>
            <a:pPr algn="ctr"/>
            <a:r>
              <a:rPr lang="fa-IR" sz="4000" b="1" dirty="0">
                <a:ln w="12700">
                  <a:solidFill>
                    <a:schemeClr val="accent5"/>
                  </a:solidFill>
                  <a:prstDash val="solid"/>
                </a:ln>
                <a:cs typeface="B Yagut" panose="00000400000000000000" pitchFamily="2" charset="-78"/>
              </a:rPr>
              <a:t>لطفاً نظرات و پیشنهادات خود پیرامون این بسته آموزشی را به آدرس زیر ارسال کنید</a:t>
            </a:r>
            <a:endParaRPr lang="en-US" sz="4000" dirty="0"/>
          </a:p>
        </p:txBody>
      </p:sp>
    </p:spTree>
  </p:cSld>
  <p:clrMapOvr>
    <a:masterClrMapping/>
  </p:clrMapOvr>
  <p:transition advTm="5426"/>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Content Placeholder 2"/>
          <p:cNvSpPr>
            <a:spLocks noGrp="1"/>
          </p:cNvSpPr>
          <p:nvPr>
            <p:ph idx="1"/>
          </p:nvPr>
        </p:nvSpPr>
        <p:spPr>
          <a:xfrm>
            <a:off x="539552" y="758529"/>
            <a:ext cx="8136904" cy="4644515"/>
          </a:xfrm>
        </p:spPr>
        <p:txBody>
          <a:bodyPr/>
          <a:lstStyle/>
          <a:p>
            <a:pPr marL="0" indent="0" algn="ctr" rtl="1">
              <a:lnSpc>
                <a:spcPct val="150000"/>
              </a:lnSpc>
              <a:buNone/>
            </a:pPr>
            <a:r>
              <a:rPr lang="fa-IR" altLang="en-US" sz="3600" b="1" dirty="0">
                <a:cs typeface="B Yagut" pitchFamily="2" charset="-78"/>
              </a:rPr>
              <a:t>اهداف آموزشی</a:t>
            </a:r>
          </a:p>
          <a:p>
            <a:pPr marL="0" indent="0" algn="r" rtl="1">
              <a:lnSpc>
                <a:spcPct val="150000"/>
              </a:lnSpc>
              <a:buNone/>
            </a:pPr>
            <a:r>
              <a:rPr lang="fa-IR" altLang="en-US" sz="2500" dirty="0">
                <a:cs typeface="B Yagut" pitchFamily="2" charset="-78"/>
              </a:rPr>
              <a:t>انتظار می رود در پایان درس فراگیران بتوانند: </a:t>
            </a:r>
          </a:p>
          <a:p>
            <a:pPr marL="0" indent="0" algn="r" rtl="1">
              <a:lnSpc>
                <a:spcPct val="150000"/>
              </a:lnSpc>
              <a:buNone/>
            </a:pPr>
            <a:r>
              <a:rPr lang="fa-IR" altLang="en-US" sz="2500" dirty="0">
                <a:cs typeface="B Yagut" pitchFamily="2" charset="-78"/>
              </a:rPr>
              <a:t>1- بیماری های شایع ناشی از میکرو ارگانیسم ها را بر اساس برنامه سلامت جاری کشور  نام ببرند.</a:t>
            </a:r>
          </a:p>
          <a:p>
            <a:pPr marL="0" indent="0" algn="r" rtl="1">
              <a:lnSpc>
                <a:spcPct val="150000"/>
              </a:lnSpc>
              <a:buNone/>
            </a:pPr>
            <a:r>
              <a:rPr lang="fa-IR" altLang="en-US" sz="2500" dirty="0">
                <a:cs typeface="B Yagut" pitchFamily="2" charset="-78"/>
              </a:rPr>
              <a:t>2-راه پیشگیری هر بیماری را توضیح دهند.</a:t>
            </a:r>
          </a:p>
          <a:p>
            <a:pPr marL="0" indent="0" algn="r" rtl="1">
              <a:lnSpc>
                <a:spcPct val="150000"/>
              </a:lnSpc>
              <a:buNone/>
            </a:pPr>
            <a:r>
              <a:rPr lang="fa-IR" altLang="en-US" sz="2500" dirty="0">
                <a:cs typeface="B Yagut" pitchFamily="2" charset="-78"/>
              </a:rPr>
              <a:t>3-</a:t>
            </a:r>
            <a:r>
              <a:rPr lang="fa-IR" sz="2500" dirty="0">
                <a:cs typeface="B Yagut" panose="00000400000000000000" pitchFamily="2" charset="-78"/>
              </a:rPr>
              <a:t>بیماری هایی را که گندزدائی وضدعفونی سطوح، ابزارومحیط در پیشگیری آنها مؤثر است را، طبق متن آموزشی  نام ببرند.</a:t>
            </a:r>
            <a:endParaRPr lang="en-US" sz="2500" dirty="0">
              <a:cs typeface="B Yagut" panose="00000400000000000000" pitchFamily="2" charset="-78"/>
            </a:endParaRPr>
          </a:p>
          <a:p>
            <a:pPr marL="0" indent="0" algn="r" rtl="1">
              <a:lnSpc>
                <a:spcPct val="150000"/>
              </a:lnSpc>
              <a:buNone/>
            </a:pPr>
            <a:endParaRPr lang="fa-IR" altLang="en-US" sz="1875" dirty="0">
              <a:cs typeface="B Yagut" pitchFamily="2" charset="-78"/>
            </a:endParaRPr>
          </a:p>
          <a:p>
            <a:pPr marL="0" indent="0" algn="r" rtl="1">
              <a:buNone/>
            </a:pPr>
            <a:endParaRPr lang="en-US" altLang="en-US" sz="1875"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381875" y="5381625"/>
            <a:ext cx="457200" cy="457200"/>
          </a:xfrm>
          <a:prstGeom prst="rect">
            <a:avLst/>
          </a:prstGeom>
        </p:spPr>
      </p:pic>
    </p:spTree>
    <p:extLst>
      <p:ext uri="{BB962C8B-B14F-4D97-AF65-F5344CB8AC3E}">
        <p14:creationId xmlns:p14="http://schemas.microsoft.com/office/powerpoint/2010/main" val="660401580"/>
      </p:ext>
    </p:extLst>
  </p:cSld>
  <p:clrMapOvr>
    <a:masterClrMapping/>
  </p:clrMapOvr>
  <mc:AlternateContent xmlns:mc="http://schemas.openxmlformats.org/markup-compatibility/2006" xmlns:p14="http://schemas.microsoft.com/office/powerpoint/2010/main">
    <mc:Choice Requires="p14">
      <p:transition spd="slow" p14:dur="2000" advTm="22117"/>
    </mc:Choice>
    <mc:Fallback xmlns="">
      <p:transition spd="slow" advTm="221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Content Placeholder 2"/>
          <p:cNvSpPr>
            <a:spLocks noGrp="1"/>
          </p:cNvSpPr>
          <p:nvPr>
            <p:ph idx="1"/>
          </p:nvPr>
        </p:nvSpPr>
        <p:spPr>
          <a:xfrm>
            <a:off x="393700" y="188640"/>
            <a:ext cx="8229600" cy="6669360"/>
          </a:xfrm>
        </p:spPr>
        <p:txBody>
          <a:bodyPr/>
          <a:lstStyle/>
          <a:p>
            <a:pPr marL="0" indent="0" algn="ctr" rtl="1">
              <a:lnSpc>
                <a:spcPct val="150000"/>
              </a:lnSpc>
              <a:buFont typeface="Arial" pitchFamily="34" charset="0"/>
              <a:buNone/>
            </a:pPr>
            <a:r>
              <a:rPr lang="fa-IR" altLang="en-US" sz="3600" b="1" dirty="0">
                <a:cs typeface="B Yagut" pitchFamily="2" charset="-78"/>
              </a:rPr>
              <a:t>سر فصل ها</a:t>
            </a:r>
          </a:p>
          <a:p>
            <a:pPr marL="0" indent="0" algn="r" rtl="1">
              <a:lnSpc>
                <a:spcPct val="150000"/>
              </a:lnSpc>
              <a:buFont typeface="Arial" pitchFamily="34" charset="0"/>
              <a:buNone/>
            </a:pPr>
            <a:r>
              <a:rPr lang="fa-IR" altLang="en-US" sz="2500" dirty="0">
                <a:cs typeface="B Yagut" pitchFamily="2" charset="-78"/>
              </a:rPr>
              <a:t>- مقدمه</a:t>
            </a:r>
          </a:p>
          <a:p>
            <a:pPr marL="0" indent="0" algn="r" rtl="1">
              <a:lnSpc>
                <a:spcPct val="150000"/>
              </a:lnSpc>
              <a:buNone/>
            </a:pPr>
            <a:r>
              <a:rPr lang="fa-IR" altLang="en-US" sz="2500" dirty="0">
                <a:cs typeface="B Yagut" pitchFamily="2" charset="-78"/>
              </a:rPr>
              <a:t>- بیماری لپتوسپیروزیس                     - بیماری سیفلیس </a:t>
            </a:r>
          </a:p>
          <a:p>
            <a:pPr marL="0" indent="0" algn="r" rtl="1">
              <a:lnSpc>
                <a:spcPct val="150000"/>
              </a:lnSpc>
              <a:buNone/>
            </a:pPr>
            <a:r>
              <a:rPr lang="fa-IR" altLang="en-US" sz="2500" dirty="0">
                <a:cs typeface="B Yagut" pitchFamily="2" charset="-78"/>
              </a:rPr>
              <a:t>- بیماری سیاه سرفه                          - بیماری سوزاک </a:t>
            </a:r>
          </a:p>
          <a:p>
            <a:pPr marL="0" indent="0" algn="r" rtl="1">
              <a:lnSpc>
                <a:spcPct val="150000"/>
              </a:lnSpc>
              <a:buNone/>
            </a:pPr>
            <a:r>
              <a:rPr lang="fa-IR" altLang="en-US" sz="2500" dirty="0">
                <a:cs typeface="B Yagut" pitchFamily="2" charset="-78"/>
              </a:rPr>
              <a:t>-بیماری ایدز                                    - خلاصه ونتیجه گیری</a:t>
            </a:r>
          </a:p>
          <a:p>
            <a:pPr marL="0" indent="0" algn="r" rtl="1">
              <a:lnSpc>
                <a:spcPct val="150000"/>
              </a:lnSpc>
              <a:buNone/>
            </a:pPr>
            <a:r>
              <a:rPr lang="fa-IR" altLang="en-US" sz="2500" dirty="0">
                <a:cs typeface="B Yagut" pitchFamily="2" charset="-78"/>
              </a:rPr>
              <a:t>- بیماری جذام</a:t>
            </a:r>
          </a:p>
          <a:p>
            <a:pPr marL="0" indent="0" algn="r" rtl="1">
              <a:lnSpc>
                <a:spcPct val="150000"/>
              </a:lnSpc>
              <a:buNone/>
            </a:pPr>
            <a:r>
              <a:rPr lang="fa-IR" altLang="en-US" sz="2500" dirty="0">
                <a:cs typeface="B Yagut" pitchFamily="2" charset="-78"/>
              </a:rPr>
              <a:t>- بیماری سل</a:t>
            </a:r>
          </a:p>
          <a:p>
            <a:pPr marL="0" indent="0" algn="r" rtl="1">
              <a:lnSpc>
                <a:spcPct val="150000"/>
              </a:lnSpc>
              <a:buNone/>
            </a:pPr>
            <a:r>
              <a:rPr lang="fa-IR" altLang="en-US" sz="2500" dirty="0">
                <a:cs typeface="B Yagut" pitchFamily="2" charset="-78"/>
              </a:rPr>
              <a:t>- بیماری تب مالت  </a:t>
            </a:r>
          </a:p>
          <a:p>
            <a:pPr marL="0" indent="0" algn="r" rtl="1">
              <a:lnSpc>
                <a:spcPct val="150000"/>
              </a:lnSpc>
              <a:buNone/>
            </a:pPr>
            <a:r>
              <a:rPr lang="fa-IR" altLang="en-US" sz="2500" dirty="0">
                <a:cs typeface="B Yagut" pitchFamily="2" charset="-78"/>
              </a:rPr>
              <a:t> - بیماری حصبه          </a:t>
            </a:r>
          </a:p>
          <a:p>
            <a:pPr marL="0" indent="0" algn="r" rtl="1">
              <a:lnSpc>
                <a:spcPct val="150000"/>
              </a:lnSpc>
              <a:buFont typeface="Arial" pitchFamily="34" charset="0"/>
              <a:buNone/>
            </a:pPr>
            <a:endParaRPr lang="fa-IR" altLang="en-US" sz="2500" dirty="0">
              <a:cs typeface="B Yagut" pitchFamily="2" charset="-78"/>
            </a:endParaRPr>
          </a:p>
          <a:p>
            <a:pPr marL="0" indent="0" algn="r" rtl="1">
              <a:lnSpc>
                <a:spcPct val="150000"/>
              </a:lnSpc>
              <a:buFont typeface="Arial" pitchFamily="34" charset="0"/>
              <a:buNone/>
            </a:pPr>
            <a:r>
              <a:rPr lang="fa-IR" altLang="en-US" sz="2500" dirty="0">
                <a:cs typeface="B Yagut" pitchFamily="2" charset="-78"/>
              </a:rPr>
              <a: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462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457200" y="980728"/>
            <a:ext cx="8229600" cy="5145435"/>
          </a:xfrm>
        </p:spPr>
        <p:txBody>
          <a:bodyPr/>
          <a:lstStyle/>
          <a:p>
            <a:pPr marL="0" indent="0" algn="ctr" rtl="1">
              <a:lnSpc>
                <a:spcPct val="150000"/>
              </a:lnSpc>
              <a:buFont typeface="Arial" pitchFamily="34" charset="0"/>
              <a:buNone/>
            </a:pPr>
            <a:r>
              <a:rPr lang="fa-IR" altLang="en-US" sz="4000" b="1" dirty="0">
                <a:cs typeface="B Yagut" pitchFamily="2" charset="-78"/>
              </a:rPr>
              <a:t>مقدمه</a:t>
            </a:r>
          </a:p>
          <a:p>
            <a:pPr marL="0" indent="0" algn="just" rtl="1">
              <a:lnSpc>
                <a:spcPct val="150000"/>
              </a:lnSpc>
              <a:buFont typeface="Arial" pitchFamily="34" charset="0"/>
              <a:buNone/>
            </a:pPr>
            <a:r>
              <a:rPr lang="fa-IR" altLang="en-US" sz="2500" dirty="0">
                <a:cs typeface="B Yagut" pitchFamily="2" charset="-78"/>
              </a:rPr>
              <a:t>در جلسه قبل بیماری های </a:t>
            </a:r>
            <a:r>
              <a:rPr lang="fa-IR" altLang="en-US" sz="2800" dirty="0">
                <a:cs typeface="B Yagut" pitchFamily="2" charset="-78"/>
              </a:rPr>
              <a:t>عفونی واگیردار یا بیماری هایی در اثر تماس با میکروارگانیسم ها صحبت و به بیماری های مشمول گزارش فوری پرداخته شد. درادامه بیماری شایع ناشی از میکروارگانیسم ها به معرفی بیماری مشمول گزارش دهی غیرفوری می </a:t>
            </a:r>
            <a:r>
              <a:rPr lang="fa-IR" altLang="en-US" sz="2500" dirty="0">
                <a:cs typeface="B Yagut" pitchFamily="2" charset="-78"/>
              </a:rPr>
              <a:t>پردازیم.</a:t>
            </a:r>
            <a:endParaRPr lang="en-US" altLang="en-US" sz="2500" dirty="0">
              <a:cs typeface="B Yagut" pitchFamily="2" charset="-78"/>
            </a:endParaRPr>
          </a:p>
          <a:p>
            <a:pPr marL="0" indent="0" algn="r" rtl="1">
              <a:buFont typeface="Arial" pitchFamily="34" charset="0"/>
              <a:buNone/>
            </a:pPr>
            <a:endParaRPr lang="fa-IR" altLang="en-US" dirty="0">
              <a:cs typeface="B Yagut" pitchFamily="2" charset="-78"/>
            </a:endParaRPr>
          </a:p>
          <a:p>
            <a:pPr marL="0" indent="0" algn="ctr">
              <a:buFont typeface="Arial" pitchFamily="34" charset="0"/>
              <a:buNone/>
            </a:pPr>
            <a:endParaRPr lang="fa-IR" altLang="en-US" dirty="0">
              <a:cs typeface="B Yagut" pitchFamily="2" charset="-78"/>
            </a:endParaRPr>
          </a:p>
          <a:p>
            <a:pPr marL="0" indent="0" algn="ctr" rtl="1">
              <a:buFont typeface="Arial" pitchFamily="34" charset="0"/>
              <a:buNone/>
            </a:pPr>
            <a:endParaRPr lang="fa-IR" altLang="en-US" dirty="0">
              <a:cs typeface="B Yagut" pitchFamily="2" charset="-78"/>
            </a:endParaRPr>
          </a:p>
        </p:txBody>
      </p:sp>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1017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Content Placeholder 2"/>
          <p:cNvSpPr>
            <a:spLocks noGrp="1"/>
          </p:cNvSpPr>
          <p:nvPr>
            <p:ph idx="1"/>
          </p:nvPr>
        </p:nvSpPr>
        <p:spPr>
          <a:xfrm>
            <a:off x="457200" y="188913"/>
            <a:ext cx="8229600" cy="5937250"/>
          </a:xfrm>
        </p:spPr>
        <p:txBody>
          <a:bodyPr/>
          <a:lstStyle/>
          <a:p>
            <a:pPr algn="ctr" rtl="1">
              <a:lnSpc>
                <a:spcPct val="150000"/>
              </a:lnSpc>
              <a:buFont typeface="Wingdings" panose="05000000000000000000" pitchFamily="2" charset="2"/>
              <a:buChar char="q"/>
            </a:pPr>
            <a:r>
              <a:rPr lang="fa-IR" altLang="en-US" sz="2500" b="1" dirty="0">
                <a:solidFill>
                  <a:srgbClr val="000000"/>
                </a:solidFill>
                <a:latin typeface="BZar"/>
                <a:cs typeface="B Yagut" pitchFamily="2" charset="-78"/>
              </a:rPr>
              <a:t>لپتوسپيروز</a:t>
            </a:r>
            <a:endParaRPr lang="fa-IR" altLang="en-US" sz="2500" b="1" dirty="0">
              <a:solidFill>
                <a:srgbClr val="ED8438"/>
              </a:solidFill>
              <a:latin typeface="BZarBold"/>
              <a:cs typeface="B Yagut" pitchFamily="2" charset="-78"/>
            </a:endParaRPr>
          </a:p>
          <a:p>
            <a:pPr marL="0" indent="0" algn="r" rtl="1">
              <a:lnSpc>
                <a:spcPct val="150000"/>
              </a:lnSpc>
              <a:buFont typeface="Arial" pitchFamily="34" charset="0"/>
              <a:buNone/>
            </a:pPr>
            <a:r>
              <a:rPr lang="fa-IR" altLang="en-US" sz="2500" b="1" dirty="0">
                <a:solidFill>
                  <a:srgbClr val="ED8438"/>
                </a:solidFill>
                <a:latin typeface="BZarBold"/>
                <a:cs typeface="B Yagut" pitchFamily="2" charset="-78"/>
              </a:rPr>
              <a:t/>
            </a:r>
            <a:br>
              <a:rPr lang="fa-IR" altLang="en-US" sz="2500" b="1" dirty="0">
                <a:solidFill>
                  <a:srgbClr val="ED8438"/>
                </a:solidFill>
                <a:latin typeface="BZarBold"/>
                <a:cs typeface="B Yagut" pitchFamily="2" charset="-78"/>
              </a:rPr>
            </a:br>
            <a:r>
              <a:rPr lang="fa-IR" altLang="en-US" sz="2500" dirty="0">
                <a:solidFill>
                  <a:srgbClr val="000000"/>
                </a:solidFill>
                <a:latin typeface="BZar"/>
                <a:cs typeface="B Yagut" pitchFamily="2" charset="-78"/>
              </a:rPr>
              <a:t>يكي از مهمترين بيماريهاي عفوني  قابل انتقال بين حيوان و انسان</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 </a:t>
            </a:r>
            <a:r>
              <a:rPr lang="fa-IR" altLang="en-US" sz="2500" b="1" dirty="0">
                <a:solidFill>
                  <a:srgbClr val="000000"/>
                </a:solidFill>
                <a:latin typeface="BZar"/>
                <a:cs typeface="B Yagut" pitchFamily="2" charset="-78"/>
              </a:rPr>
              <a:t>عامل: </a:t>
            </a:r>
            <a:r>
              <a:rPr lang="fa-IR" altLang="en-US" sz="2500" dirty="0">
                <a:solidFill>
                  <a:srgbClr val="000000"/>
                </a:solidFill>
                <a:latin typeface="BZar"/>
                <a:cs typeface="B Yagut" pitchFamily="2" charset="-78"/>
              </a:rPr>
              <a:t>باکتری لپتوسپيرا </a:t>
            </a:r>
          </a:p>
          <a:p>
            <a:pPr marL="0" indent="0" algn="r" rtl="1">
              <a:lnSpc>
                <a:spcPct val="150000"/>
              </a:lnSpc>
              <a:buFont typeface="Arial" pitchFamily="34" charset="0"/>
              <a:buNone/>
            </a:pPr>
            <a:r>
              <a:rPr lang="fa-IR" altLang="en-US" sz="2500" b="1" dirty="0">
                <a:solidFill>
                  <a:srgbClr val="000000"/>
                </a:solidFill>
                <a:latin typeface="BZar"/>
                <a:cs typeface="B Yagut" pitchFamily="2" charset="-78"/>
              </a:rPr>
              <a:t>انتقال :</a:t>
            </a:r>
            <a:r>
              <a:rPr lang="fa-IR" altLang="en-US" sz="2500" dirty="0">
                <a:solidFill>
                  <a:srgbClr val="000000"/>
                </a:solidFill>
                <a:latin typeface="BZar"/>
                <a:cs typeface="B Yagut" pitchFamily="2" charset="-78"/>
              </a:rPr>
              <a:t>عامل بيماري معمولاً ازطريق ادرار حيوان آلوده، دفع شده و سبب آلودگي مزارع ومحيط مي شود. </a:t>
            </a:r>
          </a:p>
          <a:p>
            <a:pPr marL="0" indent="0" algn="r" rtl="1">
              <a:lnSpc>
                <a:spcPct val="150000"/>
              </a:lnSpc>
              <a:buFont typeface="Arial" pitchFamily="34" charset="0"/>
              <a:buNone/>
            </a:pPr>
            <a:r>
              <a:rPr lang="fa-IR" altLang="en-US" sz="2500" dirty="0">
                <a:solidFill>
                  <a:srgbClr val="000000"/>
                </a:solidFill>
                <a:latin typeface="BZar"/>
                <a:cs typeface="B Yagut" pitchFamily="2" charset="-78"/>
              </a:rPr>
              <a:t>انتقال بيماري از انسان به انسان بسـيار نـادر اسـت. </a:t>
            </a:r>
          </a:p>
          <a:p>
            <a:pPr marL="0" indent="0" algn="r" rtl="1">
              <a:lnSpc>
                <a:spcPct val="150000"/>
              </a:lnSpc>
              <a:buFont typeface="Arial" pitchFamily="34" charset="0"/>
              <a:buNone/>
            </a:pPr>
            <a:r>
              <a:rPr lang="fa-IR" altLang="en-US" sz="2500" dirty="0">
                <a:cs typeface="B Yagut" pitchFamily="2" charset="-78"/>
              </a:rPr>
              <a:t>به این بیماری تب شالیزار هم می گویند</a:t>
            </a:r>
            <a:br>
              <a:rPr lang="fa-IR" altLang="en-US" sz="2500" dirty="0">
                <a:cs typeface="B Yagut" pitchFamily="2" charset="-78"/>
              </a:rPr>
            </a:br>
            <a:endParaRPr lang="en-US" altLang="en-US" sz="2500" dirty="0">
              <a:cs typeface="B Yagut" pitchFamily="2" charset="-78"/>
            </a:endParaRPr>
          </a:p>
        </p:txBody>
      </p:sp>
      <p:pic>
        <p:nvPicPr>
          <p:cNvPr id="30723" name="Picture 1"/>
          <p:cNvPicPr>
            <a:picLocks noChangeAspect="1"/>
          </p:cNvPicPr>
          <p:nvPr/>
        </p:nvPicPr>
        <p:blipFill>
          <a:blip r:embed="rId4" cstate="print"/>
          <a:srcRect/>
          <a:stretch>
            <a:fillRect/>
          </a:stretch>
        </p:blipFill>
        <p:spPr bwMode="auto">
          <a:xfrm>
            <a:off x="457200" y="3933056"/>
            <a:ext cx="2543175" cy="1800225"/>
          </a:xfrm>
          <a:prstGeom prst="rect">
            <a:avLst/>
          </a:prstGeom>
          <a:noFill/>
          <a:ln w="9525">
            <a:noFill/>
            <a:miter lim="800000"/>
            <a:headEnd/>
            <a:tailEnd/>
          </a:ln>
        </p:spPr>
      </p:pic>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cSld>
  <p:clrMapOvr>
    <a:masterClrMapping/>
  </p:clrMapOvr>
  <p:transition advTm="369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Content Placeholder 2">
            <a:extLst>
              <a:ext uri="{FF2B5EF4-FFF2-40B4-BE49-F238E27FC236}">
                <a16:creationId xmlns:a16="http://schemas.microsoft.com/office/drawing/2014/main" id="{7F64E933-E30E-46B5-8D40-68DFDB89DB17}"/>
              </a:ext>
            </a:extLst>
          </p:cNvPr>
          <p:cNvSpPr>
            <a:spLocks noGrp="1"/>
          </p:cNvSpPr>
          <p:nvPr>
            <p:ph idx="1"/>
          </p:nvPr>
        </p:nvSpPr>
        <p:spPr>
          <a:xfrm>
            <a:off x="393700" y="165319"/>
            <a:ext cx="8229600" cy="5783961"/>
          </a:xfrm>
        </p:spPr>
        <p:txBody>
          <a:bodyPr/>
          <a:lstStyle/>
          <a:p>
            <a:pPr marL="0" indent="0" algn="r" rtl="1">
              <a:lnSpc>
                <a:spcPct val="150000"/>
              </a:lnSpc>
              <a:buFont typeface="Arial" pitchFamily="34" charset="0"/>
              <a:buNone/>
              <a:defRPr/>
            </a:pPr>
            <a:r>
              <a:rPr lang="fa-IR" altLang="en-US" sz="3000" b="1" dirty="0">
                <a:latin typeface="BZarBold"/>
                <a:cs typeface="B Yagut" panose="00000400000000000000" pitchFamily="2" charset="-78"/>
              </a:rPr>
              <a:t>پيشگيري:</a:t>
            </a:r>
            <a:endParaRPr lang="fa-IR" altLang="en-US" sz="3000" b="1" dirty="0">
              <a:solidFill>
                <a:srgbClr val="ED8438"/>
              </a:solidFill>
              <a:latin typeface="BZarBold"/>
              <a:cs typeface="B Yagut" panose="00000400000000000000" pitchFamily="2" charset="-78"/>
            </a:endParaRP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جداسازي بيمارو گندزدايي مواد و وسايل آلوده.</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استفاده از وسايل حفاظتي هنگام كار در محيطهاي آلوده</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واكسيناسيون حيوانات اهلي وجداسازي حيوانات آلوده.</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شناسايي آبها وخاكهاي آلوده ودرصورت امكان زهكشي آب آنها.</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آموزش رعايت اصول بهداشت فردي و راههاي انتقال بيماري به كارگران و كشاورزان و برنجكاران.</a:t>
            </a:r>
          </a:p>
          <a:p>
            <a:pPr algn="r" rtl="1">
              <a:lnSpc>
                <a:spcPct val="150000"/>
              </a:lnSpc>
              <a:buFont typeface="Wingdings" panose="05000000000000000000" pitchFamily="2" charset="2"/>
              <a:buChar char="q"/>
              <a:defRPr/>
            </a:pPr>
            <a:r>
              <a:rPr lang="fa-IR" altLang="en-US" sz="2500" dirty="0">
                <a:solidFill>
                  <a:srgbClr val="000000"/>
                </a:solidFill>
                <a:latin typeface="BZar"/>
                <a:cs typeface="B Yagut" panose="00000400000000000000" pitchFamily="2" charset="-78"/>
              </a:rPr>
              <a:t>اجتناب از شنا يا راه رفتن در آبهاي آلوده در افراد در معرض خطر.</a:t>
            </a:r>
          </a:p>
          <a:p>
            <a:pPr marL="0" indent="0" algn="r" rtl="1">
              <a:lnSpc>
                <a:spcPct val="150000"/>
              </a:lnSpc>
              <a:buNone/>
              <a:defRPr/>
            </a:pPr>
            <a:r>
              <a:rPr lang="fa-IR" altLang="en-US" dirty="0">
                <a:solidFill>
                  <a:srgbClr val="000000"/>
                </a:solidFill>
                <a:latin typeface="BZar"/>
                <a:cs typeface="B Yagut" panose="00000400000000000000" pitchFamily="2" charset="-78"/>
              </a:rPr>
              <a:t/>
            </a:r>
            <a:br>
              <a:rPr lang="fa-IR" altLang="en-US" dirty="0">
                <a:solidFill>
                  <a:srgbClr val="000000"/>
                </a:solidFill>
                <a:latin typeface="BZar"/>
                <a:cs typeface="B Yagut" panose="00000400000000000000" pitchFamily="2" charset="-78"/>
              </a:rPr>
            </a:br>
            <a:endParaRPr lang="en-US" altLang="en-US" dirty="0">
              <a:solidFill>
                <a:srgbClr val="000000"/>
              </a:solidFill>
              <a:latin typeface="BZar"/>
              <a:cs typeface="B Yagut" panose="00000400000000000000" pitchFamily="2" charset="-78"/>
            </a:endParaRP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cSld>
  <p:clrMapOvr>
    <a:masterClrMapping/>
  </p:clrMapOvr>
  <p:transition advTm="680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Content Placeholder 2">
            <a:extLst>
              <a:ext uri="{FF2B5EF4-FFF2-40B4-BE49-F238E27FC236}">
                <a16:creationId xmlns:a16="http://schemas.microsoft.com/office/drawing/2014/main" id="{C3004F67-C856-465E-968A-89DD9FE36E75}"/>
              </a:ext>
            </a:extLst>
          </p:cNvPr>
          <p:cNvSpPr>
            <a:spLocks noGrp="1"/>
          </p:cNvSpPr>
          <p:nvPr>
            <p:ph idx="1"/>
          </p:nvPr>
        </p:nvSpPr>
        <p:spPr>
          <a:xfrm>
            <a:off x="407737" y="0"/>
            <a:ext cx="8229600" cy="6524625"/>
          </a:xfrm>
        </p:spPr>
        <p:txBody>
          <a:bodyPr/>
          <a:lstStyle/>
          <a:p>
            <a:pPr marL="0" indent="0" algn="ctr" rtl="1">
              <a:lnSpc>
                <a:spcPct val="150000"/>
              </a:lnSpc>
              <a:buNone/>
              <a:defRPr/>
            </a:pPr>
            <a:endParaRPr lang="fa-IR" altLang="en-US" sz="3000" b="1" dirty="0">
              <a:solidFill>
                <a:srgbClr val="000000"/>
              </a:solidFill>
              <a:latin typeface="BZar"/>
              <a:cs typeface="B Yagut" panose="00000400000000000000" pitchFamily="2" charset="-78"/>
            </a:endParaRPr>
          </a:p>
          <a:p>
            <a:pPr marL="0" indent="0" algn="ctr" rtl="1">
              <a:lnSpc>
                <a:spcPct val="150000"/>
              </a:lnSpc>
              <a:buNone/>
              <a:defRPr/>
            </a:pPr>
            <a:r>
              <a:rPr lang="fa-IR" altLang="en-US" sz="3000" b="1" dirty="0">
                <a:solidFill>
                  <a:srgbClr val="000000"/>
                </a:solidFill>
                <a:latin typeface="BZar"/>
                <a:cs typeface="B Yagut" panose="00000400000000000000" pitchFamily="2" charset="-78"/>
              </a:rPr>
              <a:t>سياه</a:t>
            </a:r>
            <a:r>
              <a:rPr lang="fa-IR" altLang="en-US" sz="3000" b="1" dirty="0">
                <a:solidFill>
                  <a:srgbClr val="215666"/>
                </a:solidFill>
                <a:latin typeface="BZarBold"/>
                <a:cs typeface="B Yagut" panose="00000400000000000000" pitchFamily="2" charset="-78"/>
              </a:rPr>
              <a:t> </a:t>
            </a:r>
            <a:r>
              <a:rPr lang="fa-IR" altLang="en-US" sz="3000" b="1" dirty="0">
                <a:solidFill>
                  <a:srgbClr val="000000"/>
                </a:solidFill>
                <a:latin typeface="BZar"/>
                <a:cs typeface="B Yagut" panose="00000400000000000000" pitchFamily="2" charset="-78"/>
              </a:rPr>
              <a:t>سرفه</a:t>
            </a:r>
          </a:p>
          <a:p>
            <a:pPr marL="0" indent="0" algn="r" rtl="1">
              <a:lnSpc>
                <a:spcPct val="150000"/>
              </a:lnSpc>
              <a:buNone/>
              <a:defRPr/>
            </a:pPr>
            <a:r>
              <a:rPr lang="fa-IR" altLang="en-US" sz="2500" b="1" dirty="0">
                <a:solidFill>
                  <a:srgbClr val="E13639"/>
                </a:solidFill>
                <a:latin typeface="BZarBold"/>
                <a:cs typeface="B Yagut" panose="00000400000000000000" pitchFamily="2" charset="-78"/>
              </a:rPr>
              <a:t/>
            </a:r>
            <a:br>
              <a:rPr lang="fa-IR" altLang="en-US" sz="2500" b="1" dirty="0">
                <a:solidFill>
                  <a:srgbClr val="E13639"/>
                </a:solidFill>
                <a:latin typeface="BZarBold"/>
                <a:cs typeface="B Yagut" panose="00000400000000000000" pitchFamily="2" charset="-78"/>
              </a:rPr>
            </a:br>
            <a:r>
              <a:rPr lang="fa-IR" altLang="en-US" sz="2500" dirty="0">
                <a:solidFill>
                  <a:srgbClr val="000000"/>
                </a:solidFill>
                <a:latin typeface="BZar"/>
                <a:cs typeface="B Yagut" panose="00000400000000000000" pitchFamily="2" charset="-78"/>
              </a:rPr>
              <a:t>  بیماری دستگاه تنفس ، فقط انسان را گرفتار می کند.</a:t>
            </a:r>
          </a:p>
          <a:p>
            <a:pPr marL="0" indent="0" algn="r" rtl="1">
              <a:lnSpc>
                <a:spcPct val="150000"/>
              </a:lnSpc>
              <a:buFont typeface="Arial" pitchFamily="34" charset="0"/>
              <a:buNone/>
              <a:defRPr/>
            </a:pPr>
            <a:r>
              <a:rPr lang="fa-IR" altLang="en-US" sz="2500" dirty="0">
                <a:solidFill>
                  <a:srgbClr val="000000"/>
                </a:solidFill>
                <a:latin typeface="BZar"/>
                <a:cs typeface="B Yagut" panose="00000400000000000000" pitchFamily="2" charset="-78"/>
              </a:rPr>
              <a:t> </a:t>
            </a:r>
            <a:r>
              <a:rPr lang="fa-IR" altLang="en-US" sz="2500" b="1" dirty="0">
                <a:solidFill>
                  <a:srgbClr val="000000"/>
                </a:solidFill>
                <a:latin typeface="BZar"/>
                <a:cs typeface="B Yagut" panose="00000400000000000000" pitchFamily="2" charset="-78"/>
              </a:rPr>
              <a:t>عامل:</a:t>
            </a:r>
            <a:r>
              <a:rPr lang="fa-IR" altLang="en-US" sz="2500" dirty="0">
                <a:solidFill>
                  <a:srgbClr val="000000"/>
                </a:solidFill>
                <a:latin typeface="BZar"/>
                <a:cs typeface="B Yagut" panose="00000400000000000000" pitchFamily="2" charset="-78"/>
              </a:rPr>
              <a:t>باکتری  به نام برده تلاپرتوسيس</a:t>
            </a:r>
          </a:p>
          <a:p>
            <a:pPr marL="0" indent="0" algn="r" rtl="1">
              <a:lnSpc>
                <a:spcPct val="150000"/>
              </a:lnSpc>
              <a:buFont typeface="Arial" pitchFamily="34" charset="0"/>
              <a:buNone/>
              <a:defRPr/>
            </a:pPr>
            <a:r>
              <a:rPr lang="fa-IR" altLang="en-US" sz="2500" b="1" dirty="0">
                <a:solidFill>
                  <a:srgbClr val="000000"/>
                </a:solidFill>
                <a:latin typeface="BZar"/>
                <a:cs typeface="B Yagut" panose="00000400000000000000" pitchFamily="2" charset="-78"/>
              </a:rPr>
              <a:t>پيشگيري</a:t>
            </a:r>
            <a:endParaRPr lang="fa-IR" altLang="en-US" sz="2500" dirty="0">
              <a:solidFill>
                <a:srgbClr val="000000"/>
              </a:solidFill>
              <a:latin typeface="BZar"/>
              <a:cs typeface="B Yagut" panose="00000400000000000000" pitchFamily="2" charset="-78"/>
            </a:endParaRP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آموزش مردم و به خصوص والدين نوزادان </a:t>
            </a:r>
          </a:p>
          <a:p>
            <a:pPr marL="0" indent="0" algn="r" rtl="1">
              <a:lnSpc>
                <a:spcPct val="150000"/>
              </a:lnSpc>
              <a:buNone/>
              <a:defRPr/>
            </a:pPr>
            <a:r>
              <a:rPr lang="fa-IR" altLang="en-US" sz="2500" dirty="0">
                <a:solidFill>
                  <a:srgbClr val="000000"/>
                </a:solidFill>
                <a:latin typeface="BZar"/>
                <a:cs typeface="B Yagut" panose="00000400000000000000" pitchFamily="2" charset="-78"/>
              </a:rPr>
              <a:t>درباره مزاياي واكسيناسيون نوزادان.</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واكسيناسيون عليه سياه سرفه مطابق برنامه</a:t>
            </a:r>
          </a:p>
          <a:p>
            <a:pPr algn="r" rtl="1">
              <a:lnSpc>
                <a:spcPct val="150000"/>
              </a:lnSpc>
              <a:defRPr/>
            </a:pPr>
            <a:endParaRPr lang="en-US" altLang="en-US" sz="2500" dirty="0">
              <a:cs typeface="B Yagut" panose="00000400000000000000" pitchFamily="2" charset="-78"/>
            </a:endParaRPr>
          </a:p>
        </p:txBody>
      </p:sp>
      <p:pic>
        <p:nvPicPr>
          <p:cNvPr id="17" name="Audio 1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14586"/>
            <a:ext cx="2800028" cy="1806501"/>
          </a:xfrm>
          <a:prstGeom prst="rect">
            <a:avLst/>
          </a:prstGeom>
        </p:spPr>
      </p:pic>
    </p:spTree>
  </p:cSld>
  <p:clrMapOvr>
    <a:masterClrMapping/>
  </p:clrMapOvr>
  <p:transition advTm="6414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Content Placeholder 2">
            <a:extLst>
              <a:ext uri="{FF2B5EF4-FFF2-40B4-BE49-F238E27FC236}">
                <a16:creationId xmlns:a16="http://schemas.microsoft.com/office/drawing/2014/main" id="{65DF6B00-E36F-4C6A-A91C-433BC89C2466}"/>
              </a:ext>
            </a:extLst>
          </p:cNvPr>
          <p:cNvSpPr>
            <a:spLocks noGrp="1"/>
          </p:cNvSpPr>
          <p:nvPr>
            <p:ph idx="1"/>
          </p:nvPr>
        </p:nvSpPr>
        <p:spPr>
          <a:xfrm>
            <a:off x="387655" y="476672"/>
            <a:ext cx="8229600" cy="6165428"/>
          </a:xfrm>
        </p:spPr>
        <p:txBody>
          <a:bodyPr/>
          <a:lstStyle/>
          <a:p>
            <a:pPr algn="ctr" rtl="1">
              <a:lnSpc>
                <a:spcPct val="150000"/>
              </a:lnSpc>
              <a:buFont typeface="Wingdings" panose="05000000000000000000" pitchFamily="2" charset="2"/>
              <a:buChar char="q"/>
              <a:defRPr/>
            </a:pPr>
            <a:r>
              <a:rPr lang="fa-IR" altLang="en-US" dirty="0">
                <a:solidFill>
                  <a:srgbClr val="000000"/>
                </a:solidFill>
                <a:latin typeface="BZar"/>
                <a:cs typeface="B Yagut" panose="00000400000000000000" pitchFamily="2" charset="-78"/>
              </a:rPr>
              <a:t>ایدز</a:t>
            </a:r>
          </a:p>
          <a:p>
            <a:pPr marL="0" indent="0" algn="r" rtl="1">
              <a:lnSpc>
                <a:spcPct val="150000"/>
              </a:lnSpc>
              <a:buNone/>
              <a:defRPr/>
            </a:pPr>
            <a:r>
              <a:rPr lang="fa-IR" altLang="en-US" sz="2500" dirty="0">
                <a:solidFill>
                  <a:srgbClr val="000000"/>
                </a:solidFill>
                <a:latin typeface="BZar"/>
                <a:cs typeface="B Yagut" panose="00000400000000000000" pitchFamily="2" charset="-78"/>
              </a:rPr>
              <a:t>ايدز بيماري سندرميك و نشان دهنده مراحل آخر ابتلا به ويروس نقص ايمني انسان (</a:t>
            </a:r>
            <a:r>
              <a:rPr lang="en-US" altLang="en-US" sz="2500" dirty="0">
                <a:solidFill>
                  <a:srgbClr val="000000"/>
                </a:solidFill>
                <a:latin typeface="BZar"/>
                <a:cs typeface="B Yagut" panose="00000400000000000000" pitchFamily="2" charset="-78"/>
              </a:rPr>
              <a:t>(HIV</a:t>
            </a:r>
            <a:r>
              <a:rPr lang="fa-IR" altLang="en-US" sz="2500" dirty="0">
                <a:solidFill>
                  <a:srgbClr val="000000"/>
                </a:solidFill>
                <a:latin typeface="BZar"/>
                <a:cs typeface="B Yagut" panose="00000400000000000000" pitchFamily="2" charset="-78"/>
              </a:rPr>
              <a:t>است.</a:t>
            </a:r>
          </a:p>
          <a:p>
            <a:pPr marL="0" indent="0" algn="r" rtl="1">
              <a:lnSpc>
                <a:spcPct val="150000"/>
              </a:lnSpc>
              <a:buFont typeface="Arial" pitchFamily="34" charset="0"/>
              <a:buNone/>
              <a:defRPr/>
            </a:pPr>
            <a:r>
              <a:rPr lang="fa-IR" altLang="en-US" sz="2500" dirty="0">
                <a:solidFill>
                  <a:srgbClr val="000000"/>
                </a:solidFill>
                <a:latin typeface="BZar"/>
                <a:cs typeface="B Yagut" panose="00000400000000000000" pitchFamily="2" charset="-78"/>
              </a:rPr>
              <a:t> </a:t>
            </a:r>
            <a:r>
              <a:rPr lang="fa-IR" altLang="en-US" sz="2800" b="1" dirty="0">
                <a:solidFill>
                  <a:srgbClr val="000000"/>
                </a:solidFill>
                <a:latin typeface="BZar"/>
                <a:cs typeface="B Yagut" panose="00000400000000000000" pitchFamily="2" charset="-78"/>
              </a:rPr>
              <a:t>راههاي انتقال بيماري: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انتقال جنسي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تماسهاي خوني نظير تزريق خون يافرآورده هاي خوني،</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 استفاده از وسايل تزريقي مشترك، </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انتقال از مادر به كودك، در حين بارداري، زايمان و شيرده</a:t>
            </a:r>
          </a:p>
          <a:p>
            <a:pPr algn="r" rtl="1">
              <a:lnSpc>
                <a:spcPct val="150000"/>
              </a:lnSpc>
              <a:buFont typeface="Wingdings" panose="05000000000000000000" pitchFamily="2" charset="2"/>
              <a:buChar char="§"/>
              <a:defRPr/>
            </a:pPr>
            <a:r>
              <a:rPr lang="fa-IR" altLang="en-US" sz="2500" dirty="0">
                <a:solidFill>
                  <a:srgbClr val="000000"/>
                </a:solidFill>
                <a:latin typeface="BZar"/>
                <a:cs typeface="B Yagut" panose="00000400000000000000" pitchFamily="2" charset="-78"/>
              </a:rPr>
              <a:t> پيوند اعضا</a:t>
            </a:r>
            <a:endParaRPr lang="en-US" altLang="en-US" sz="2500" dirty="0"/>
          </a:p>
          <a:p>
            <a:pPr marL="0" indent="0" algn="r" rtl="1">
              <a:lnSpc>
                <a:spcPct val="150000"/>
              </a:lnSpc>
              <a:buFont typeface="Arial" pitchFamily="34" charset="0"/>
              <a:buNone/>
              <a:defRPr/>
            </a:pPr>
            <a:r>
              <a:rPr lang="fa-IR" altLang="en-US" sz="2500" dirty="0">
                <a:solidFill>
                  <a:srgbClr val="000000"/>
                </a:solidFill>
                <a:latin typeface="BZar"/>
                <a:cs typeface="B Yagut" panose="00000400000000000000" pitchFamily="2" charset="-78"/>
              </a:rPr>
              <a:t/>
            </a:r>
            <a:br>
              <a:rPr lang="fa-IR" altLang="en-US" sz="2500" dirty="0">
                <a:solidFill>
                  <a:srgbClr val="000000"/>
                </a:solidFill>
                <a:latin typeface="BZar"/>
                <a:cs typeface="B Yagut" panose="00000400000000000000" pitchFamily="2" charset="-78"/>
              </a:rPr>
            </a:br>
            <a:r>
              <a:rPr lang="fa-IR" altLang="en-US" sz="2500" dirty="0">
                <a:solidFill>
                  <a:srgbClr val="000000"/>
                </a:solidFill>
                <a:latin typeface="BZar"/>
                <a:cs typeface="B Yagut" panose="00000400000000000000" pitchFamily="2" charset="-78"/>
              </a:rPr>
              <a:t>. </a:t>
            </a:r>
            <a:br>
              <a:rPr lang="fa-IR" altLang="en-US" sz="2500" dirty="0">
                <a:solidFill>
                  <a:srgbClr val="000000"/>
                </a:solidFill>
                <a:latin typeface="BZar"/>
                <a:cs typeface="B Yagut" panose="00000400000000000000" pitchFamily="2" charset="-78"/>
              </a:rPr>
            </a:br>
            <a:endParaRPr lang="en-US" altLang="en-US" sz="2500" dirty="0">
              <a:solidFill>
                <a:srgbClr val="000000"/>
              </a:solidFill>
              <a:latin typeface="BZar"/>
              <a:cs typeface="B Yagut" panose="00000400000000000000" pitchFamily="2" charset="-78"/>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3" y="2276873"/>
            <a:ext cx="2016224" cy="2016224"/>
          </a:xfrm>
          <a:prstGeom prst="rect">
            <a:avLst/>
          </a:prstGeom>
        </p:spPr>
      </p:pic>
    </p:spTree>
  </p:cSld>
  <p:clrMapOvr>
    <a:masterClrMapping/>
  </p:clrMapOvr>
  <p:transition advTm="713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x062f__x0627__x0646__x0634__x06af__x0627__x0647_ xmlns="12fdc5dc-769e-4543-b10d-fbea3dac4417">اصفهان</_x062f__x0627__x0646__x0634__x06af__x0627__x0647_>
    <_x0646__x0648__x0639__x0020__x062d__x06cc__x0637__x0647_ xmlns="12fdc5dc-769e-4543-b10d-fbea3dac4417">عوامل بيماري‌زاي زنده، اصول گندزدايي و استريليزاسيون</_x0646__x0648__x0639__x0020__x062d__x06cc__x0637__x0647_>
    <_x0646__x0648__x0639__x0020__x0641__x0627__x06cc__x0644_ xmlns="12fdc5dc-769e-4543-b10d-fbea3dac4417">پاورپوینت</_x0646__x0648__x0639__x0020__x0641__x0627__x06cc__x0644_>
    <_dlc_DocId xmlns="1047730d-92e1-4018-9084-d932fd3a7f58">5NN7CDR5NKU2-831-896</_dlc_DocId>
    <_dlc_DocIdUrl xmlns="1047730d-92e1-4018-9084-d932fd3a7f58">
      <Url>http://www.health.gov.ir/hnd/_layouts/DocIdRedir.aspx?ID=5NN7CDR5NKU2-831-896</Url>
      <Description>5NN7CDR5NKU2-831-896</Description>
    </_dlc_DocIdUrl>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4.xml><?xml version="1.0" encoding="utf-8"?>
<ct:contentTypeSchema xmlns:ct="http://schemas.microsoft.com/office/2006/metadata/contentType" xmlns:ma="http://schemas.microsoft.com/office/2006/metadata/properties/metaAttributes" ct:_="" ma:_="" ma:contentTypeName="پرونده" ma:contentTypeID="0x01010038EE485FB9274448B5E5B0FF0ECB3346" ma:contentTypeVersion="3" ma:contentTypeDescription="یک سند جدید ایجاد کنید." ma:contentTypeScope="" ma:versionID="879a17dea37dbf3eb3c9d0be085887ae">
  <xsd:schema xmlns:xsd="http://www.w3.org/2001/XMLSchema" xmlns:xs="http://www.w3.org/2001/XMLSchema" xmlns:p="http://schemas.microsoft.com/office/2006/metadata/properties" xmlns:ns2="1047730d-92e1-4018-9084-d932fd3a7f58" xmlns:ns3="12fdc5dc-769e-4543-b10d-fbea3dac4417" targetNamespace="http://schemas.microsoft.com/office/2006/metadata/properties" ma:root="true" ma:fieldsID="05a1c3cdee81c85cb937771a12b2679b" ns2:_="" ns3:_="">
    <xsd:import namespace="1047730d-92e1-4018-9084-d932fd3a7f58"/>
    <xsd:import namespace="12fdc5dc-769e-4543-b10d-fbea3dac4417"/>
    <xsd:element name="properties">
      <xsd:complexType>
        <xsd:sequence>
          <xsd:element name="documentManagement">
            <xsd:complexType>
              <xsd:all>
                <xsd:element ref="ns2:_dlc_DocId" minOccurs="0"/>
                <xsd:element ref="ns2:_dlc_DocIdUrl" minOccurs="0"/>
                <xsd:element ref="ns2:_dlc_DocIdPersistId" minOccurs="0"/>
                <xsd:element ref="ns3:_x0646__x0648__x0639__x0020__x062d__x06cc__x0637__x0647_"/>
                <xsd:element ref="ns3:_x062f__x0627__x0646__x0634__x06af__x0627__x0647_"/>
                <xsd:element ref="ns3:_x0646__x0648__x0639__x0020__x0641__x0627__x06cc__x0644_"/>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47730d-92e1-4018-9084-d932fd3a7f58" elementFormDefault="qualified">
    <xsd:import namespace="http://schemas.microsoft.com/office/2006/documentManagement/types"/>
    <xsd:import namespace="http://schemas.microsoft.com/office/infopath/2007/PartnerControls"/>
    <xsd:element name="_dlc_DocId" ma:index="8" nillable="true" ma:displayName="مقدار شناسه سند" ma:description="مقدار شناسه سند تعیین شده برای این آیتم." ma:internalName="_dlc_DocId" ma:readOnly="true">
      <xsd:simpleType>
        <xsd:restriction base="dms:Text"/>
      </xsd:simpleType>
    </xsd:element>
    <xsd:element name="_dlc_DocIdUrl" ma:index="9" nillable="true" ma:displayName="شناسه سند" ma:description="پیوند دائمی به این سند."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حفظ شناسه" ma:description="نگهداری شناسه در حین افزودن."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12fdc5dc-769e-4543-b10d-fbea3dac4417" elementFormDefault="qualified">
    <xsd:import namespace="http://schemas.microsoft.com/office/2006/documentManagement/types"/>
    <xsd:import namespace="http://schemas.microsoft.com/office/infopath/2007/PartnerControls"/>
    <xsd:element name="_x0646__x0648__x0639__x0020__x062d__x06cc__x0637__x0647_" ma:index="11" ma:displayName="نوع حیطه" ma:default="عوامل بيماري‌زاي زنده، اصول گندزدايي و استريليزاسيون" ma:format="Dropdown" ma:internalName="_x0646__x0648__x0639__x0020__x062d__x06cc__x0637__x0647_">
      <xsd:simpleType>
        <xsd:restriction base="dms:Choice">
          <xsd:enumeration value="عوامل بيماري‌زاي زنده، اصول گندزدايي و استريليزاسيون"/>
          <xsd:enumeration value="آمار حياتي، اپيدميولوژی و روش تحقيق"/>
          <xsd:enumeration value="آناتومی و فیزیولوژی"/>
          <xsd:enumeration value="برنامه‌ريزي عملياتي و مديريت ارتقاء‌ كیفيت خدمات در خانه‌هاي بهداشت"/>
          <xsd:enumeration value="بهداشت دهان و دندان"/>
          <xsd:enumeration value="ارتقاء بهداشت فردي و شيوه زندگي سالم"/>
          <xsd:enumeration value="بهداشت حرفه‌اي"/>
          <xsd:enumeration value="بهداشت محيط"/>
          <xsd:enumeration value="بيماري‌هاي واگير"/>
          <xsd:enumeration value="کار با کامپیوتر و اينترنت؛ آشنايي با نرم‌افزارهاي نظام شبكه"/>
          <xsd:enumeration value="داروشناسي براي خانه‌هاي بهداشت"/>
          <xsd:enumeration value="ارتقاء سلامت، توانمندسازي جامعه و توسعه مشاركت افراد و سازمان‌ها"/>
          <xsd:enumeration value="كمك‌هاي اوليه و اقدامات امدادي"/>
          <xsd:enumeration value="ايمن سازي و بيماري‌هاي قابل پيشگيري با واكسن"/>
          <xsd:enumeration value="مديريت خطر بلايا"/>
          <xsd:enumeration value="مراقبت‌هاي ادغام يافته سلامت مادران"/>
          <xsd:enumeration value="مراقبت‌هاي ادغام يافته سلامت جوانان"/>
          <xsd:enumeration value="مباني بهداشت و كار در روستا"/>
          <xsd:enumeration value="مراقبت‌هاي ادغام يافته سلامت كودكان"/>
          <xsd:enumeration value="مراقبت‌هاي ادغام يافته سلامت ميانسالان"/>
          <xsd:enumeration value="مراقبت‌هاي ادغام يافته سلامت نوجوانان و مدارس"/>
          <xsd:enumeration value="مراقبت‌هاي ادغام يافته سلامت سالمندان"/>
          <xsd:enumeration value="بيماري‌هاي غيرواگير"/>
          <xsd:enumeration value="اصول تغذیه"/>
          <xsd:enumeration value="پرستاري از بيمار"/>
          <xsd:enumeration value="سلامت باروري"/>
          <xsd:enumeration value="رويكرد به شكايات شايع و درمان‌هاي ساده علامتي"/>
          <xsd:enumeration value="سلامت روان"/>
          <xsd:enumeration value="نحوه معاینات فیزیکی"/>
          <xsd:enumeration value="سایر موارد"/>
          <xsd:enumeration value="دستوالعمل آماده سازی پاورپوینت"/>
          <xsd:enumeration value="سلامت میانسالان"/>
        </xsd:restriction>
      </xsd:simpleType>
    </xsd:element>
    <xsd:element name="_x062f__x0627__x0646__x0634__x06af__x0627__x0647_" ma:index="12" ma:displayName="دانشگاه" ma:format="Dropdown" ma:internalName="_x062f__x0627__x0646__x0634__x06af__x0627__x0647_">
      <xsd:simpleType>
        <xsd:restriction base="dms:Choice">
          <xsd:enumeration value="آبادان"/>
          <xsd:enumeration value="آذربایجان غربی"/>
          <xsd:enumeration value="اردبیل"/>
          <xsd:enumeration value="اسدآباد"/>
          <xsd:enumeration value="اسفراين"/>
          <xsd:enumeration value="اصفهان"/>
          <xsd:enumeration value="البرز"/>
          <xsd:enumeration value="اهواز"/>
          <xsd:enumeration value="ايرانشهر"/>
          <xsd:enumeration value="ایران"/>
          <xsd:enumeration value="ایلام"/>
          <xsd:enumeration value="بابل"/>
          <xsd:enumeration value="بم"/>
          <xsd:enumeration value="بهبهان"/>
          <xsd:enumeration value="بوشهر"/>
          <xsd:enumeration value="بیرجند"/>
          <xsd:enumeration value="تبریز"/>
          <xsd:enumeration value="تربت جام"/>
          <xsd:enumeration value="تربت حیدریه"/>
          <xsd:enumeration value="تهران"/>
          <xsd:enumeration value="جهرم"/>
          <xsd:enumeration value="جیرفت"/>
          <xsd:enumeration value="چهارمحال و بختیاری"/>
          <xsd:enumeration value="خراسان شمالی"/>
          <xsd:enumeration value="خلخال"/>
          <xsd:enumeration value="خمين"/>
          <xsd:enumeration value="خوی"/>
          <xsd:enumeration value="دزفول"/>
          <xsd:enumeration value="رفسنجان"/>
          <xsd:enumeration value="زابل"/>
          <xsd:enumeration value="زاهدان"/>
          <xsd:enumeration value="زنجان"/>
          <xsd:enumeration value="ساوه"/>
          <xsd:enumeration value="سبزوار"/>
          <xsd:enumeration value="سراب"/>
          <xsd:enumeration value="سمنان"/>
          <xsd:enumeration value="سيرجان"/>
          <xsd:enumeration value="شاهرود"/>
          <xsd:enumeration value="شهید بهشتی"/>
          <xsd:enumeration value="شوشتر"/>
          <xsd:enumeration value="شیراز"/>
          <xsd:enumeration value="فسا"/>
          <xsd:enumeration value="قزوین"/>
          <xsd:enumeration value="قم"/>
          <xsd:enumeration value="گراش"/>
          <xsd:enumeration value="گلستان"/>
          <xsd:enumeration value="گناباد"/>
          <xsd:enumeration value="گیلان"/>
          <xsd:enumeration value="لارستان"/>
          <xsd:enumeration value="لرستان"/>
          <xsd:enumeration value="مازندران"/>
          <xsd:enumeration value="مراغه"/>
          <xsd:enumeration value="مرکزی"/>
          <xsd:enumeration value="مشهد"/>
          <xsd:enumeration value="نیشابور"/>
          <xsd:enumeration value="هرمزگان"/>
          <xsd:enumeration value="همدان"/>
          <xsd:enumeration value="کاشان"/>
          <xsd:enumeration value="کردستان"/>
          <xsd:enumeration value="کرمان"/>
          <xsd:enumeration value="کرمانشاه"/>
          <xsd:enumeration value="کهگیلویه و بویراحمد"/>
          <xsd:enumeration value="یزد"/>
          <xsd:enumeration value="ستاد وزارت بهداشت درمان و آموزش پزشکی"/>
        </xsd:restriction>
      </xsd:simpleType>
    </xsd:element>
    <xsd:element name="_x0646__x0648__x0639__x0020__x0641__x0627__x06cc__x0644_" ma:index="13" ma:displayName="نوع فایل" ma:default="فیلم" ma:format="Dropdown" ma:internalName="_x0646__x0648__x0639__x0020__x0641__x0627__x06cc__x0644_">
      <xsd:simpleType>
        <xsd:restriction base="dms:Choice">
          <xsd:enumeration value="فیلم"/>
          <xsd:enumeration value="عکس"/>
          <xsd:enumeration value="پاورپوینت"/>
          <xsd:enumeration value="مستند و راهنما"/>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نوع محتویات"/>
        <xsd:element ref="dc:title" minOccurs="0" maxOccurs="1" ma:index="4" ma:displayName="عنوان"/>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83A59EC-DE67-4E52-97C9-D47CEE9112B3}">
  <ds:schemaRefs>
    <ds:schemaRef ds:uri="http://www.w3.org/XML/1998/namespace"/>
    <ds:schemaRef ds:uri="1047730d-92e1-4018-9084-d932fd3a7f58"/>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2006/metadata/properties"/>
    <ds:schemaRef ds:uri="http://schemas.microsoft.com/office/infopath/2007/PartnerControls"/>
    <ds:schemaRef ds:uri="12fdc5dc-769e-4543-b10d-fbea3dac4417"/>
    <ds:schemaRef ds:uri="http://purl.org/dc/terms/"/>
  </ds:schemaRefs>
</ds:datastoreItem>
</file>

<file path=customXml/itemProps2.xml><?xml version="1.0" encoding="utf-8"?>
<ds:datastoreItem xmlns:ds="http://schemas.openxmlformats.org/officeDocument/2006/customXml" ds:itemID="{E13E52BC-D816-4ED8-BB80-B5C4DE09184D}">
  <ds:schemaRefs>
    <ds:schemaRef ds:uri="http://schemas.microsoft.com/sharepoint/v3/contenttype/forms"/>
  </ds:schemaRefs>
</ds:datastoreItem>
</file>

<file path=customXml/itemProps3.xml><?xml version="1.0" encoding="utf-8"?>
<ds:datastoreItem xmlns:ds="http://schemas.openxmlformats.org/officeDocument/2006/customXml" ds:itemID="{4FC4B6FA-A2CF-4561-B0CB-C84320E00FCA}">
  <ds:schemaRefs>
    <ds:schemaRef ds:uri="http://schemas.microsoft.com/sharepoint/events"/>
  </ds:schemaRefs>
</ds:datastoreItem>
</file>

<file path=customXml/itemProps4.xml><?xml version="1.0" encoding="utf-8"?>
<ds:datastoreItem xmlns:ds="http://schemas.openxmlformats.org/officeDocument/2006/customXml" ds:itemID="{888E1F7E-C215-46ED-9DED-582D0BD01C0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47730d-92e1-4018-9084-d932fd3a7f58"/>
    <ds:schemaRef ds:uri="12fdc5dc-769e-4543-b10d-fbea3dac441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3992</TotalTime>
  <Words>1309</Words>
  <Application>Microsoft Office PowerPoint</Application>
  <PresentationFormat>On-screen Show (4:3)</PresentationFormat>
  <Paragraphs>184</Paragraphs>
  <Slides>25</Slides>
  <Notes>1</Notes>
  <HiddenSlides>0</HiddenSlides>
  <MMClips>23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B Yagut</vt:lpstr>
      <vt:lpstr>BZar</vt:lpstr>
      <vt:lpstr>BZarBold</vt:lpstr>
      <vt:lpstr>Calibri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لطفاً نظرات و پیشنهادات خود پیرامون این بسته آموزشی را به آدرس زیر ارسال کنید</vt:lpstr>
    </vt:vector>
  </TitlesOfParts>
  <Company>health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بیماریهای ناشی از میکروارگانیسمها و پیشگیری از آنها بر اساس برنامه جاری کشوری(جلسه چهارم)</dc:title>
  <dc:creator>m-sorush</dc:creator>
  <cp:lastModifiedBy>taherasadi</cp:lastModifiedBy>
  <cp:revision>664</cp:revision>
  <dcterms:created xsi:type="dcterms:W3CDTF">2009-06-08T11:38:02Z</dcterms:created>
  <dcterms:modified xsi:type="dcterms:W3CDTF">2021-05-19T10:11:37Z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0x01010038EE485FB9274448B5E5B0FF0ECB3346</vt:lpwstr>
  </property>
  <property fmtid="{D5CDD505-2E9C-101B-9397-08002B2CF9AE}" pid="3" name="_dlc_DocIdItemGuid">
    <vt:lpwstr>0893c8b0-3d27-4231-9979-ad105bd9473d</vt:lpwstr>
  </property>
</Properties>
</file>